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99" r:id="rId4"/>
    <p:sldId id="288" r:id="rId5"/>
    <p:sldId id="289" r:id="rId6"/>
    <p:sldId id="298" r:id="rId7"/>
    <p:sldId id="316" r:id="rId8"/>
    <p:sldId id="306" r:id="rId9"/>
    <p:sldId id="307" r:id="rId10"/>
    <p:sldId id="261" r:id="rId11"/>
    <p:sldId id="271" r:id="rId12"/>
    <p:sldId id="315" r:id="rId13"/>
    <p:sldId id="304" r:id="rId14"/>
    <p:sldId id="309" r:id="rId15"/>
    <p:sldId id="303" r:id="rId16"/>
    <p:sldId id="305" r:id="rId17"/>
    <p:sldId id="310" r:id="rId18"/>
    <p:sldId id="311" r:id="rId19"/>
    <p:sldId id="317" r:id="rId20"/>
    <p:sldId id="290" r:id="rId21"/>
    <p:sldId id="265" r:id="rId22"/>
    <p:sldId id="285" r:id="rId23"/>
    <p:sldId id="312" r:id="rId24"/>
    <p:sldId id="283" r:id="rId25"/>
    <p:sldId id="313" r:id="rId26"/>
    <p:sldId id="286" r:id="rId27"/>
    <p:sldId id="277" r:id="rId28"/>
    <p:sldId id="318" r:id="rId29"/>
    <p:sldId id="319" r:id="rId30"/>
    <p:sldId id="32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51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522" y="-90"/>
      </p:cViewPr>
      <p:guideLst>
        <p:guide orient="horz" pos="2234"/>
        <p:guide orient="horz" pos="1425"/>
        <p:guide orient="horz" pos="1811"/>
        <p:guide pos="2880"/>
        <p:guide pos="206"/>
        <p:guide pos="55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dayr01\My%20Documents\Downloads\Mortality_Death_rates_from_CVD_adults_aged_under_75_1969_to_2007_England_with_Our_Healthier_Nation_target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dayr01\My%20Documents\Downloads\FIG403_v10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dayr01\My%20Documents\Downloads\FIG402_v10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gr2-abp-fp-01v\ohe\ABPI%20Support\2011\commercial%20requests\NHS%20expenditure_constituent%20count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7269906928645296"/>
          <c:y val="3.2203389830508473E-2"/>
          <c:w val="0.80455015511892447"/>
          <c:h val="0.8152542372881357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6664">
              <a:solidFill>
                <a:schemeClr val="tx1"/>
              </a:solidFill>
              <a:prstDash val="solid"/>
            </a:ln>
          </c:spPr>
          <c:dLbls>
            <c:dLbl>
              <c:idx val="0"/>
              <c:spPr>
                <a:noFill/>
                <a:ln w="13327">
                  <a:noFill/>
                </a:ln>
              </c:spPr>
              <c:txPr>
                <a:bodyPr/>
                <a:lstStyle/>
                <a:p>
                  <a:pPr algn="ctr" rtl="1">
                    <a:defRPr sz="748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dLbl>
            <c:spPr>
              <a:noFill/>
              <a:ln w="13327">
                <a:noFill/>
              </a:ln>
            </c:spPr>
            <c:txPr>
              <a:bodyPr/>
              <a:lstStyle/>
              <a:p>
                <a:pPr>
                  <a:defRPr sz="748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Sheet1!$B$2:$K$2</c:f>
              <c:numCache>
                <c:formatCode>"$"#,##0_);[Red]\("$"#,##0\)</c:formatCode>
                <c:ptCount val="10"/>
                <c:pt idx="0">
                  <c:v>1880</c:v>
                </c:pt>
                <c:pt idx="1">
                  <c:v>701</c:v>
                </c:pt>
                <c:pt idx="2">
                  <c:v>434</c:v>
                </c:pt>
                <c:pt idx="3">
                  <c:v>299</c:v>
                </c:pt>
                <c:pt idx="4">
                  <c:v>162</c:v>
                </c:pt>
                <c:pt idx="5">
                  <c:v>87</c:v>
                </c:pt>
                <c:pt idx="6">
                  <c:v>39</c:v>
                </c:pt>
                <c:pt idx="7">
                  <c:v>21</c:v>
                </c:pt>
                <c:pt idx="8">
                  <c:v>6</c:v>
                </c:pt>
                <c:pt idx="9">
                  <c:v>-1</c:v>
                </c:pt>
              </c:numCache>
            </c:numRef>
          </c:val>
        </c:ser>
        <c:dLbls>
          <c:showVal val="1"/>
        </c:dLbls>
        <c:axId val="88574208"/>
        <c:axId val="117191424"/>
      </c:barChart>
      <c:catAx>
        <c:axId val="88574208"/>
        <c:scaling>
          <c:orientation val="minMax"/>
        </c:scaling>
        <c:axPos val="b"/>
        <c:numFmt formatCode="General" sourceLinked="1"/>
        <c:tickLblPos val="low"/>
        <c:spPr>
          <a:ln w="16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191424"/>
        <c:crosses val="autoZero"/>
        <c:auto val="1"/>
        <c:lblAlgn val="ctr"/>
        <c:lblOffset val="100"/>
        <c:tickLblSkip val="1"/>
        <c:tickMarkSkip val="1"/>
      </c:catAx>
      <c:valAx>
        <c:axId val="117191424"/>
        <c:scaling>
          <c:orientation val="minMax"/>
          <c:max val="2000"/>
          <c:min val="0"/>
        </c:scaling>
        <c:axPos val="l"/>
        <c:majorGridlines>
          <c:spPr>
            <a:ln w="6664">
              <a:solidFill>
                <a:srgbClr val="C0C0C0"/>
              </a:solidFill>
              <a:prstDash val="solid"/>
            </a:ln>
          </c:spPr>
        </c:majorGridlines>
        <c:numFmt formatCode="&quot;$&quot;#,##0_);[Red]\(&quot;$&quot;#,##0\)" sourceLinked="1"/>
        <c:tickLblPos val="nextTo"/>
        <c:spPr>
          <a:ln w="16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574208"/>
        <c:crosses val="autoZero"/>
        <c:crossBetween val="between"/>
        <c:majorUnit val="500"/>
      </c:valAx>
      <c:spPr>
        <a:gradFill rotWithShape="0">
          <a:gsLst>
            <a:gs pos="0">
              <a:srgbClr val="FFFFFF">
                <a:gamma/>
                <a:shade val="85882"/>
                <a:invGamma/>
              </a:srgbClr>
            </a:gs>
            <a:gs pos="100000">
              <a:srgbClr val="FFFFFF"/>
            </a:gs>
          </a:gsLst>
          <a:lin ang="5400000" scaled="1"/>
        </a:gradFill>
        <a:ln w="6664">
          <a:solidFill>
            <a:srgbClr val="969696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400" b="1" i="1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u="sng" dirty="0"/>
              <a:t>Death rates from CVD, adults aged under 75, 1969 to 2007, England, 
with "Our Healthier Nation" target</a:t>
            </a:r>
          </a:p>
        </c:rich>
      </c:tx>
      <c:layout>
        <c:manualLayout>
          <c:xMode val="edge"/>
          <c:yMode val="edge"/>
          <c:x val="0.23340860313264267"/>
          <c:y val="3.961923630553089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1647901740020489E-2"/>
          <c:y val="0.11861624039223424"/>
          <c:w val="0.80040941658137266"/>
          <c:h val="0.72981936796888591"/>
        </c:manualLayout>
      </c:layout>
      <c:barChart>
        <c:barDir val="col"/>
        <c:grouping val="clustered"/>
        <c:ser>
          <c:idx val="0"/>
          <c:order val="0"/>
          <c:tx>
            <c:strRef>
              <c:f>Data!$C$7:$C$8</c:f>
              <c:strCache>
                <c:ptCount val="1"/>
                <c:pt idx="0">
                  <c:v>Persons under 75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39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Data!$F$9:$F$49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40">
                  <c:v>2010</c:v>
                </c:pt>
              </c:strCache>
            </c:strRef>
          </c:cat>
          <c:val>
            <c:numRef>
              <c:f>Data!$C$9:$C$49</c:f>
              <c:numCache>
                <c:formatCode>0.00</c:formatCode>
                <c:ptCount val="41"/>
                <c:pt idx="0">
                  <c:v>266.88086324446903</c:v>
                </c:pt>
                <c:pt idx="1">
                  <c:v>265.76900865131273</c:v>
                </c:pt>
                <c:pt idx="2">
                  <c:v>264.90706390332571</c:v>
                </c:pt>
                <c:pt idx="3">
                  <c:v>264.49698173823577</c:v>
                </c:pt>
                <c:pt idx="4">
                  <c:v>259.74477942541677</c:v>
                </c:pt>
                <c:pt idx="5">
                  <c:v>255.91480220067675</c:v>
                </c:pt>
                <c:pt idx="6">
                  <c:v>250.79987961462365</c:v>
                </c:pt>
                <c:pt idx="7">
                  <c:v>248.82071071521867</c:v>
                </c:pt>
                <c:pt idx="8">
                  <c:v>247.12060180123885</c:v>
                </c:pt>
                <c:pt idx="9">
                  <c:v>243.60625754178815</c:v>
                </c:pt>
                <c:pt idx="10">
                  <c:v>237.14044977404382</c:v>
                </c:pt>
                <c:pt idx="11">
                  <c:v>229.35200656823821</c:v>
                </c:pt>
                <c:pt idx="12">
                  <c:v>224.46603324804013</c:v>
                </c:pt>
                <c:pt idx="13">
                  <c:v>218.76718213006734</c:v>
                </c:pt>
                <c:pt idx="14">
                  <c:v>214.22992619226159</c:v>
                </c:pt>
                <c:pt idx="15">
                  <c:v>208.25476464909445</c:v>
                </c:pt>
                <c:pt idx="16">
                  <c:v>202.80242832856166</c:v>
                </c:pt>
                <c:pt idx="17">
                  <c:v>195.96565321314958</c:v>
                </c:pt>
                <c:pt idx="18">
                  <c:v>188.43816565724521</c:v>
                </c:pt>
                <c:pt idx="19">
                  <c:v>181.1691326526776</c:v>
                </c:pt>
                <c:pt idx="20">
                  <c:v>174.57253307896511</c:v>
                </c:pt>
                <c:pt idx="21">
                  <c:v>168.28308532724671</c:v>
                </c:pt>
                <c:pt idx="22">
                  <c:v>163.96339705958104</c:v>
                </c:pt>
                <c:pt idx="23">
                  <c:v>157.13831377646522</c:v>
                </c:pt>
                <c:pt idx="24">
                  <c:v>151.82708537816626</c:v>
                </c:pt>
                <c:pt idx="25">
                  <c:v>144.99958104459358</c:v>
                </c:pt>
                <c:pt idx="26">
                  <c:v>139.51482746799601</c:v>
                </c:pt>
                <c:pt idx="27">
                  <c:v>133.64622806783763</c:v>
                </c:pt>
                <c:pt idx="28">
                  <c:v>127.34868798986811</c:v>
                </c:pt>
                <c:pt idx="29">
                  <c:v>120.69434218471071</c:v>
                </c:pt>
                <c:pt idx="30">
                  <c:v>114.02062089119667</c:v>
                </c:pt>
                <c:pt idx="31">
                  <c:v>107.70316469594296</c:v>
                </c:pt>
                <c:pt idx="32">
                  <c:v>102.75325754950359</c:v>
                </c:pt>
                <c:pt idx="33">
                  <c:v>96.696402015897789</c:v>
                </c:pt>
                <c:pt idx="34">
                  <c:v>90.460713399055393</c:v>
                </c:pt>
                <c:pt idx="35">
                  <c:v>84.21326760082593</c:v>
                </c:pt>
                <c:pt idx="36">
                  <c:v>79.099999999999994</c:v>
                </c:pt>
                <c:pt idx="40">
                  <c:v>84.609185344932968</c:v>
                </c:pt>
              </c:numCache>
            </c:numRef>
          </c:val>
        </c:ser>
        <c:axId val="78580352"/>
        <c:axId val="78594432"/>
      </c:barChart>
      <c:catAx>
        <c:axId val="7858035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594432"/>
        <c:crosses val="autoZero"/>
        <c:lblAlgn val="ctr"/>
        <c:lblOffset val="100"/>
        <c:tickLblSkip val="1"/>
        <c:tickMarkSkip val="1"/>
      </c:catAx>
      <c:valAx>
        <c:axId val="785944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Deaths /100,000 (age-standardised)</a:t>
                </a:r>
              </a:p>
            </c:rich>
          </c:tx>
          <c:layout>
            <c:manualLayout>
              <c:xMode val="edge"/>
              <c:yMode val="edge"/>
              <c:x val="1.432958034800411E-2"/>
              <c:y val="0.2998354283144594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S Sans Serif"/>
                <a:ea typeface="MS Sans Serif"/>
                <a:cs typeface="MS Sans Serif"/>
              </a:defRPr>
            </a:pPr>
            <a:endParaRPr lang="en-US"/>
          </a:p>
        </c:txPr>
        <c:crossAx val="78580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S Sans Serif"/>
          <a:ea typeface="MS Sans Serif"/>
          <a:cs typeface="MS Sans Serif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5.7930739878172523E-2"/>
          <c:y val="9.7613882863340551E-2"/>
          <c:w val="0.88498743389560386"/>
          <c:h val="0.55948674493076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90000"/>
              </a:solidFill>
              <a:ln>
                <a:solidFill>
                  <a:srgbClr val="C90000"/>
                </a:solidFill>
                <a:prstDash val="solid"/>
              </a:ln>
            </c:spPr>
          </c:marker>
          <c:xVal>
            <c:numRef>
              <c:f>'Fig423 Data'!$B$8:$B$22</c:f>
              <c:numCache>
                <c:formatCode>0.0</c:formatCode>
                <c:ptCount val="15"/>
                <c:pt idx="0">
                  <c:v>83</c:v>
                </c:pt>
                <c:pt idx="1">
                  <c:v>95.4</c:v>
                </c:pt>
                <c:pt idx="2">
                  <c:v>68.7</c:v>
                </c:pt>
                <c:pt idx="3">
                  <c:v>91</c:v>
                </c:pt>
                <c:pt idx="4">
                  <c:v>98.4</c:v>
                </c:pt>
                <c:pt idx="5">
                  <c:v>80.900000000000006</c:v>
                </c:pt>
                <c:pt idx="6">
                  <c:v>55.8</c:v>
                </c:pt>
                <c:pt idx="7">
                  <c:v>82.3</c:v>
                </c:pt>
                <c:pt idx="8">
                  <c:v>48.6</c:v>
                </c:pt>
                <c:pt idx="9">
                  <c:v>86.3</c:v>
                </c:pt>
                <c:pt idx="10">
                  <c:v>66</c:v>
                </c:pt>
                <c:pt idx="11">
                  <c:v>56.7</c:v>
                </c:pt>
                <c:pt idx="12">
                  <c:v>48.8</c:v>
                </c:pt>
                <c:pt idx="13">
                  <c:v>28.5</c:v>
                </c:pt>
                <c:pt idx="14">
                  <c:v>56.5</c:v>
                </c:pt>
              </c:numCache>
            </c:numRef>
          </c:xVal>
          <c:yVal>
            <c:numRef>
              <c:f>'Fig423 Data'!$C$8:$C$22</c:f>
              <c:numCache>
                <c:formatCode>0.0</c:formatCode>
                <c:ptCount val="15"/>
                <c:pt idx="0">
                  <c:v>71</c:v>
                </c:pt>
                <c:pt idx="1">
                  <c:v>78.8</c:v>
                </c:pt>
                <c:pt idx="2">
                  <c:v>40</c:v>
                </c:pt>
                <c:pt idx="3">
                  <c:v>77.099999999999994</c:v>
                </c:pt>
                <c:pt idx="4">
                  <c:v>93.3</c:v>
                </c:pt>
                <c:pt idx="5">
                  <c:v>69.900000000000006</c:v>
                </c:pt>
                <c:pt idx="6">
                  <c:v>20.3</c:v>
                </c:pt>
                <c:pt idx="7">
                  <c:v>44.6</c:v>
                </c:pt>
                <c:pt idx="8">
                  <c:v>38.700000000000003</c:v>
                </c:pt>
                <c:pt idx="9">
                  <c:v>69.3</c:v>
                </c:pt>
                <c:pt idx="10">
                  <c:v>30.2</c:v>
                </c:pt>
                <c:pt idx="11">
                  <c:v>8.1</c:v>
                </c:pt>
                <c:pt idx="12">
                  <c:v>22.1</c:v>
                </c:pt>
                <c:pt idx="13">
                  <c:v>27.9</c:v>
                </c:pt>
                <c:pt idx="14">
                  <c:v>45.7</c:v>
                </c:pt>
              </c:numCache>
            </c:numRef>
          </c:yVal>
        </c:ser>
        <c:axId val="78605696"/>
        <c:axId val="78661504"/>
      </c:scatterChart>
      <c:valAx>
        <c:axId val="78605696"/>
        <c:scaling>
          <c:orientation val="minMax"/>
          <c:max val="100"/>
        </c:scaling>
        <c:axPos val="b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r>
                  <a:rPr lang="en-GB"/>
                  <a:t>Per cent of items prescribed as generics</a:t>
                </a:r>
              </a:p>
            </c:rich>
          </c:tx>
          <c:layout>
            <c:manualLayout>
              <c:xMode val="edge"/>
              <c:yMode val="edge"/>
              <c:x val="0.26741493676926792"/>
              <c:y val="0.68763562638502596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n-US"/>
          </a:p>
        </c:txPr>
        <c:crossAx val="78661504"/>
        <c:crosses val="autoZero"/>
        <c:crossBetween val="midCat"/>
      </c:valAx>
      <c:valAx>
        <c:axId val="78661504"/>
        <c:scaling>
          <c:orientation val="minMax"/>
          <c:max val="100"/>
        </c:scaling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n-US"/>
          </a:p>
        </c:txPr>
        <c:crossAx val="78605696"/>
        <c:crosses val="autoZero"/>
        <c:crossBetween val="midCat"/>
      </c:valAx>
      <c:spPr>
        <a:solidFill>
          <a:srgbClr val="FFADAD"/>
        </a:solidFill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400"/>
            </a:pPr>
            <a:r>
              <a:rPr lang="en-GB" sz="1400" b="1" i="0" baseline="0" dirty="0" smtClean="0"/>
              <a:t>Market share of branded and generic prescription items dispensed</a:t>
            </a:r>
            <a:endParaRPr lang="en-GB" sz="1400" dirty="0" smtClean="0"/>
          </a:p>
          <a:p>
            <a:pPr>
              <a:defRPr sz="1400"/>
            </a:pPr>
            <a:r>
              <a:rPr lang="en-GB" sz="1400" b="1" i="0" baseline="0" dirty="0" smtClean="0"/>
              <a:t>by community pharmacists</a:t>
            </a:r>
            <a:r>
              <a:rPr lang="en-GB" sz="1400" b="1" i="0" baseline="30000" dirty="0" smtClean="0"/>
              <a:t>1</a:t>
            </a:r>
            <a:r>
              <a:rPr lang="en-GB" sz="1400" b="1" i="0" baseline="0" dirty="0" smtClean="0"/>
              <a:t>, England, 1949 - 2009</a:t>
            </a:r>
            <a:endParaRPr lang="en-GB" sz="1400" dirty="0" smtClean="0"/>
          </a:p>
        </c:rich>
      </c:tx>
      <c:layout>
        <c:manualLayout>
          <c:xMode val="edge"/>
          <c:yMode val="edge"/>
          <c:x val="0.14937919853129639"/>
          <c:y val="0"/>
        </c:manualLayout>
      </c:layout>
    </c:title>
    <c:plotArea>
      <c:layout>
        <c:manualLayout>
          <c:layoutTarget val="inner"/>
          <c:xMode val="edge"/>
          <c:yMode val="edge"/>
          <c:x val="6.7613736369775981E-2"/>
          <c:y val="0.11342161490938786"/>
          <c:w val="0.89690356374838298"/>
          <c:h val="0.67601465429208374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'Fig422 Data'!$A$5:$A$44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'Fig422 Data'!$B$5:$B$44</c:f>
              <c:numCache>
                <c:formatCode>0.00</c:formatCode>
                <c:ptCount val="40"/>
                <c:pt idx="0">
                  <c:v>76.900000000000006</c:v>
                </c:pt>
                <c:pt idx="1">
                  <c:v>77.7</c:v>
                </c:pt>
                <c:pt idx="2">
                  <c:v>79</c:v>
                </c:pt>
                <c:pt idx="3">
                  <c:v>80.099999999999994</c:v>
                </c:pt>
                <c:pt idx="4">
                  <c:v>81</c:v>
                </c:pt>
                <c:pt idx="5">
                  <c:v>82</c:v>
                </c:pt>
                <c:pt idx="6">
                  <c:v>82.8</c:v>
                </c:pt>
                <c:pt idx="7">
                  <c:v>82.3</c:v>
                </c:pt>
                <c:pt idx="8">
                  <c:v>82.6</c:v>
                </c:pt>
                <c:pt idx="9">
                  <c:v>81.5</c:v>
                </c:pt>
                <c:pt idx="10">
                  <c:v>81.3</c:v>
                </c:pt>
                <c:pt idx="11">
                  <c:v>81.400000000000006</c:v>
                </c:pt>
                <c:pt idx="12">
                  <c:v>81.900000000000006</c:v>
                </c:pt>
                <c:pt idx="13">
                  <c:v>81.5</c:v>
                </c:pt>
                <c:pt idx="14">
                  <c:v>80.099999999999994</c:v>
                </c:pt>
                <c:pt idx="15">
                  <c:v>72.3</c:v>
                </c:pt>
                <c:pt idx="16">
                  <c:v>69.900000000000006</c:v>
                </c:pt>
                <c:pt idx="17">
                  <c:v>68.7</c:v>
                </c:pt>
                <c:pt idx="18">
                  <c:v>67.5</c:v>
                </c:pt>
                <c:pt idx="19">
                  <c:v>61.2</c:v>
                </c:pt>
                <c:pt idx="20">
                  <c:v>60.3</c:v>
                </c:pt>
                <c:pt idx="21">
                  <c:v>62.8</c:v>
                </c:pt>
                <c:pt idx="22">
                  <c:v>62.4</c:v>
                </c:pt>
                <c:pt idx="23">
                  <c:v>59.6</c:v>
                </c:pt>
                <c:pt idx="24">
                  <c:v>57.333918000438501</c:v>
                </c:pt>
                <c:pt idx="25">
                  <c:v>55.017959011197959</c:v>
                </c:pt>
                <c:pt idx="26">
                  <c:v>53.619302949061662</c:v>
                </c:pt>
                <c:pt idx="27">
                  <c:v>51.719312275089976</c:v>
                </c:pt>
                <c:pt idx="28">
                  <c:v>50.740452065471551</c:v>
                </c:pt>
                <c:pt idx="29">
                  <c:v>50.264250660626644</c:v>
                </c:pt>
                <c:pt idx="30">
                  <c:v>46.882928597317843</c:v>
                </c:pt>
                <c:pt idx="31">
                  <c:v>46.490630323679746</c:v>
                </c:pt>
                <c:pt idx="32">
                  <c:v>45.721231766612632</c:v>
                </c:pt>
                <c:pt idx="33">
                  <c:v>43.358473141449899</c:v>
                </c:pt>
                <c:pt idx="34">
                  <c:v>41.101880192391775</c:v>
                </c:pt>
                <c:pt idx="35">
                  <c:v>39.622379564070535</c:v>
                </c:pt>
                <c:pt idx="36">
                  <c:v>36.715425531914903</c:v>
                </c:pt>
                <c:pt idx="37">
                  <c:v>34.873791284691677</c:v>
                </c:pt>
                <c:pt idx="38">
                  <c:v>34.041543026706222</c:v>
                </c:pt>
                <c:pt idx="39">
                  <c:v>32.934537246049643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'Fig422 Data'!$A$5:$A$44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'Fig422 Data'!$C$5:$C$44</c:f>
              <c:numCache>
                <c:formatCode>0.00</c:formatCode>
                <c:ptCount val="40"/>
                <c:pt idx="0">
                  <c:v>20.399999999999999</c:v>
                </c:pt>
                <c:pt idx="1">
                  <c:v>19.8</c:v>
                </c:pt>
                <c:pt idx="2">
                  <c:v>18.5</c:v>
                </c:pt>
                <c:pt idx="3">
                  <c:v>17.3</c:v>
                </c:pt>
                <c:pt idx="4">
                  <c:v>16.3</c:v>
                </c:pt>
                <c:pt idx="5">
                  <c:v>15.3</c:v>
                </c:pt>
                <c:pt idx="6">
                  <c:v>14.4</c:v>
                </c:pt>
                <c:pt idx="7">
                  <c:v>15</c:v>
                </c:pt>
                <c:pt idx="8">
                  <c:v>14.9</c:v>
                </c:pt>
                <c:pt idx="9">
                  <c:v>15.7</c:v>
                </c:pt>
                <c:pt idx="10">
                  <c:v>16.399999999999999</c:v>
                </c:pt>
                <c:pt idx="11">
                  <c:v>16.3</c:v>
                </c:pt>
                <c:pt idx="12">
                  <c:v>15.7</c:v>
                </c:pt>
                <c:pt idx="13">
                  <c:v>16.100000000000001</c:v>
                </c:pt>
                <c:pt idx="14">
                  <c:v>17.399999999999999</c:v>
                </c:pt>
                <c:pt idx="15">
                  <c:v>25.1</c:v>
                </c:pt>
                <c:pt idx="16">
                  <c:v>27.4</c:v>
                </c:pt>
                <c:pt idx="17">
                  <c:v>28.5</c:v>
                </c:pt>
                <c:pt idx="18">
                  <c:v>29.6</c:v>
                </c:pt>
                <c:pt idx="19">
                  <c:v>36</c:v>
                </c:pt>
                <c:pt idx="20">
                  <c:v>36.800000000000004</c:v>
                </c:pt>
                <c:pt idx="21">
                  <c:v>34.1</c:v>
                </c:pt>
                <c:pt idx="22">
                  <c:v>34.5</c:v>
                </c:pt>
                <c:pt idx="23">
                  <c:v>37.300000000000004</c:v>
                </c:pt>
                <c:pt idx="24">
                  <c:v>39.530804648103484</c:v>
                </c:pt>
                <c:pt idx="25">
                  <c:v>41.918444960912723</c:v>
                </c:pt>
                <c:pt idx="26">
                  <c:v>43.34914415343367</c:v>
                </c:pt>
                <c:pt idx="27">
                  <c:v>45.301879248300665</c:v>
                </c:pt>
                <c:pt idx="28">
                  <c:v>46.356196414653141</c:v>
                </c:pt>
                <c:pt idx="29">
                  <c:v>46.885617214043023</c:v>
                </c:pt>
                <c:pt idx="30">
                  <c:v>50.308082638637195</c:v>
                </c:pt>
                <c:pt idx="31">
                  <c:v>50.681431005110724</c:v>
                </c:pt>
                <c:pt idx="32">
                  <c:v>51.523500810372788</c:v>
                </c:pt>
                <c:pt idx="33">
                  <c:v>53.886409111897784</c:v>
                </c:pt>
                <c:pt idx="34">
                  <c:v>56.201719865908771</c:v>
                </c:pt>
                <c:pt idx="35">
                  <c:v>57.656532000555345</c:v>
                </c:pt>
                <c:pt idx="36">
                  <c:v>60.398936170212764</c:v>
                </c:pt>
                <c:pt idx="37">
                  <c:v>62.225291975386156</c:v>
                </c:pt>
                <c:pt idx="38">
                  <c:v>63.121661721068229</c:v>
                </c:pt>
                <c:pt idx="39">
                  <c:v>64.243792325056418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numRef>
              <c:f>'Fig422 Data'!$A$5:$A$44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'Fig422 Data'!$D$5:$D$44</c:f>
              <c:numCache>
                <c:formatCode>0.00</c:formatCode>
                <c:ptCount val="40"/>
                <c:pt idx="0">
                  <c:v>2.7</c:v>
                </c:pt>
                <c:pt idx="1">
                  <c:v>2.5</c:v>
                </c:pt>
                <c:pt idx="2">
                  <c:v>2.5</c:v>
                </c:pt>
                <c:pt idx="3">
                  <c:v>2.6</c:v>
                </c:pt>
                <c:pt idx="4">
                  <c:v>2.5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2.5</c:v>
                </c:pt>
                <c:pt idx="9">
                  <c:v>2.6</c:v>
                </c:pt>
                <c:pt idx="10">
                  <c:v>2.4</c:v>
                </c:pt>
                <c:pt idx="11">
                  <c:v>2.2999999999999998</c:v>
                </c:pt>
                <c:pt idx="12">
                  <c:v>2.4</c:v>
                </c:pt>
                <c:pt idx="13">
                  <c:v>2.4</c:v>
                </c:pt>
                <c:pt idx="14">
                  <c:v>2.5</c:v>
                </c:pt>
                <c:pt idx="15">
                  <c:v>2.6</c:v>
                </c:pt>
                <c:pt idx="16">
                  <c:v>2.7</c:v>
                </c:pt>
                <c:pt idx="17">
                  <c:v>2.8</c:v>
                </c:pt>
                <c:pt idx="18">
                  <c:v>2.9</c:v>
                </c:pt>
                <c:pt idx="19">
                  <c:v>2.8</c:v>
                </c:pt>
                <c:pt idx="20">
                  <c:v>2.9</c:v>
                </c:pt>
                <c:pt idx="21">
                  <c:v>3.1</c:v>
                </c:pt>
                <c:pt idx="22">
                  <c:v>3.1</c:v>
                </c:pt>
                <c:pt idx="23">
                  <c:v>3.1</c:v>
                </c:pt>
                <c:pt idx="24">
                  <c:v>3.1352773514580132</c:v>
                </c:pt>
                <c:pt idx="25">
                  <c:v>3.0635960278892882</c:v>
                </c:pt>
                <c:pt idx="26">
                  <c:v>3.0315528975046395</c:v>
                </c:pt>
                <c:pt idx="27">
                  <c:v>2.9788084766093563</c:v>
                </c:pt>
                <c:pt idx="28">
                  <c:v>2.9033515198752919</c:v>
                </c:pt>
                <c:pt idx="29">
                  <c:v>2.8501321253303136</c:v>
                </c:pt>
                <c:pt idx="30">
                  <c:v>2.808988764044944</c:v>
                </c:pt>
                <c:pt idx="31">
                  <c:v>2.8279386712095405</c:v>
                </c:pt>
                <c:pt idx="32">
                  <c:v>2.7552674230145859</c:v>
                </c:pt>
                <c:pt idx="33">
                  <c:v>2.7551177466523034</c:v>
                </c:pt>
                <c:pt idx="34">
                  <c:v>2.6963999416994606</c:v>
                </c:pt>
                <c:pt idx="35">
                  <c:v>2.7210884353741487</c:v>
                </c:pt>
                <c:pt idx="36">
                  <c:v>2.8856382978723412</c:v>
                </c:pt>
                <c:pt idx="37">
                  <c:v>2.9009167399221401</c:v>
                </c:pt>
                <c:pt idx="38">
                  <c:v>2.8367952522255191</c:v>
                </c:pt>
                <c:pt idx="39">
                  <c:v>2.8216704288939045</c:v>
                </c:pt>
              </c:numCache>
            </c:numRef>
          </c:val>
        </c:ser>
        <c:marker val="1"/>
        <c:axId val="39701888"/>
        <c:axId val="39707776"/>
      </c:lineChart>
      <c:catAx>
        <c:axId val="397018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9707776"/>
        <c:crosses val="autoZero"/>
        <c:lblAlgn val="ctr"/>
        <c:lblOffset val="100"/>
        <c:tickLblSkip val="4"/>
        <c:tickMarkSkip val="4"/>
      </c:catAx>
      <c:valAx>
        <c:axId val="39707776"/>
        <c:scaling>
          <c:orientation val="minMax"/>
          <c:max val="100"/>
        </c:scaling>
        <c:axPos val="l"/>
        <c:majorGridlines/>
        <c:numFmt formatCode="General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39701888"/>
        <c:crosses val="autoZero"/>
        <c:crossBetween val="midCat"/>
        <c:majorUnit val="20"/>
        <c:minorUnit val="2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7.5819188181573419E-2"/>
          <c:y val="8.5646397069232494E-2"/>
          <c:w val="0.88638102804374952"/>
          <c:h val="0.58003605343154951"/>
        </c:manualLayout>
      </c:layout>
      <c:lineChart>
        <c:grouping val="standard"/>
        <c:ser>
          <c:idx val="0"/>
          <c:order val="0"/>
          <c:tx>
            <c:strRef>
              <c:f>'combined data primary'!$J$40</c:f>
              <c:strCache>
                <c:ptCount val="1"/>
                <c:pt idx="0">
                  <c:v>NHS expenditure</c:v>
                </c:pt>
              </c:strCache>
            </c:strRef>
          </c:tx>
          <c:marker>
            <c:symbol val="none"/>
          </c:marker>
          <c:cat>
            <c:numRef>
              <c:f>'combined data primary'!$I$41:$I$47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'combined data'!$J$41:$J$47</c:f>
              <c:numCache>
                <c:formatCode>0</c:formatCode>
                <c:ptCount val="7"/>
                <c:pt idx="0">
                  <c:v>67053</c:v>
                </c:pt>
                <c:pt idx="1">
                  <c:v>72986.25</c:v>
                </c:pt>
                <c:pt idx="2">
                  <c:v>80585</c:v>
                </c:pt>
                <c:pt idx="3">
                  <c:v>85891.5</c:v>
                </c:pt>
                <c:pt idx="4">
                  <c:v>93538.5</c:v>
                </c:pt>
                <c:pt idx="5">
                  <c:v>99409.75</c:v>
                </c:pt>
                <c:pt idx="6">
                  <c:v>106228.5</c:v>
                </c:pt>
              </c:numCache>
            </c:numRef>
          </c:val>
        </c:ser>
        <c:ser>
          <c:idx val="1"/>
          <c:order val="1"/>
          <c:tx>
            <c:strRef>
              <c:f>'combined data primary'!$K$40</c:f>
              <c:strCache>
                <c:ptCount val="1"/>
                <c:pt idx="0">
                  <c:v>Medicines expenditure</c:v>
                </c:pt>
              </c:strCache>
            </c:strRef>
          </c:tx>
          <c:marker>
            <c:symbol val="none"/>
          </c:marker>
          <c:cat>
            <c:numRef>
              <c:f>'combined data primary'!$I$41:$I$47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'combined data primary'!$K$41:$K$47</c:f>
              <c:numCache>
                <c:formatCode>0</c:formatCode>
                <c:ptCount val="7"/>
                <c:pt idx="0">
                  <c:v>6111.1027303898254</c:v>
                </c:pt>
                <c:pt idx="1">
                  <c:v>6566.1656150661329</c:v>
                </c:pt>
                <c:pt idx="2">
                  <c:v>6401.0614547315445</c:v>
                </c:pt>
                <c:pt idx="3">
                  <c:v>6619.7229723413739</c:v>
                </c:pt>
                <c:pt idx="4">
                  <c:v>6755.1178104572564</c:v>
                </c:pt>
                <c:pt idx="5">
                  <c:v>6707.2777297566736</c:v>
                </c:pt>
                <c:pt idx="6">
                  <c:v>6861.323226993255</c:v>
                </c:pt>
              </c:numCache>
            </c:numRef>
          </c:val>
        </c:ser>
        <c:marker val="1"/>
        <c:axId val="93033600"/>
        <c:axId val="93035136"/>
      </c:lineChart>
      <c:catAx>
        <c:axId val="93033600"/>
        <c:scaling>
          <c:orientation val="minMax"/>
        </c:scaling>
        <c:axPos val="b"/>
        <c:numFmt formatCode="General" sourceLinked="1"/>
        <c:majorTickMark val="none"/>
        <c:tickLblPos val="nextTo"/>
        <c:crossAx val="93035136"/>
        <c:crosses val="autoZero"/>
        <c:auto val="1"/>
        <c:lblAlgn val="ctr"/>
        <c:lblOffset val="100"/>
      </c:catAx>
      <c:valAx>
        <c:axId val="93035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£m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930336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A0740-EA3D-4B34-8706-8B2F62ED76B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BB95B18D-C3D7-47A1-8073-8ADF9429CE8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Pricing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Decision</a:t>
          </a:r>
          <a:endParaRPr kumimoji="0" lang="en-US" b="1" i="0" u="none" strike="noStrike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E82A2BFD-7539-413E-ACB2-1ED974CE104D}" type="parTrans" cxnId="{344613F8-9BCA-4263-9465-F396740C97F1}">
      <dgm:prSet/>
      <dgm:spPr/>
      <dgm:t>
        <a:bodyPr/>
        <a:lstStyle/>
        <a:p>
          <a:endParaRPr lang="en-GB"/>
        </a:p>
      </dgm:t>
    </dgm:pt>
    <dgm:pt modelId="{E1544EE6-3535-4355-B20D-430694DBD87F}" type="sibTrans" cxnId="{344613F8-9BCA-4263-9465-F396740C97F1}">
      <dgm:prSet/>
      <dgm:spPr/>
      <dgm:t>
        <a:bodyPr/>
        <a:lstStyle/>
        <a:p>
          <a:endParaRPr lang="en-GB"/>
        </a:p>
      </dgm:t>
    </dgm:pt>
    <dgm:pt modelId="{8A4C9A2C-FF5F-4BCF-B71E-185098DF416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Alternative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Treatment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Prices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55C0CC9D-3936-47BF-B293-90BC19B6A133}" type="parTrans" cxnId="{89A764B9-A3D0-4C17-9F08-E8898E7BCA34}">
      <dgm:prSet/>
      <dgm:spPr/>
      <dgm:t>
        <a:bodyPr/>
        <a:lstStyle/>
        <a:p>
          <a:endParaRPr lang="en-GB"/>
        </a:p>
      </dgm:t>
    </dgm:pt>
    <dgm:pt modelId="{55A63B46-ACEF-4384-BEE9-F3D971934CE8}" type="sibTrans" cxnId="{89A764B9-A3D0-4C17-9F08-E8898E7BCA34}">
      <dgm:prSet/>
      <dgm:spPr/>
      <dgm:t>
        <a:bodyPr/>
        <a:lstStyle/>
        <a:p>
          <a:endParaRPr lang="en-GB"/>
        </a:p>
      </dgm:t>
    </dgm:pt>
    <dgm:pt modelId="{978B1510-B4DB-4764-B4D5-31AA92C3420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DH approval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For Non-NAS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72BD383A-19B9-46A4-88A7-1F6F0EF8F640}" type="parTrans" cxnId="{60B7426E-6DAF-4F9F-A161-37106C36A426}">
      <dgm:prSet/>
      <dgm:spPr/>
      <dgm:t>
        <a:bodyPr/>
        <a:lstStyle/>
        <a:p>
          <a:endParaRPr lang="en-GB"/>
        </a:p>
      </dgm:t>
    </dgm:pt>
    <dgm:pt modelId="{27F41DA3-F011-4D6E-9188-A7CF8F0B884A}" type="sibTrans" cxnId="{60B7426E-6DAF-4F9F-A161-37106C36A426}">
      <dgm:prSet/>
      <dgm:spPr/>
      <dgm:t>
        <a:bodyPr/>
        <a:lstStyle/>
        <a:p>
          <a:endParaRPr lang="en-GB"/>
        </a:p>
      </dgm:t>
    </dgm:pt>
    <dgm:pt modelId="{31DFE7F1-A303-41CA-81BE-AFA140FDEA2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PPRS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Profit cap</a:t>
          </a:r>
          <a:endParaRPr kumimoji="0" lang="en-US" b="0" i="0" u="none" strike="noStrike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3EE4EFCE-A1D9-4EE8-831A-BBED1B36214D}" type="parTrans" cxnId="{66E0EDD0-3C6D-4623-959C-9402423961BD}">
      <dgm:prSet/>
      <dgm:spPr/>
      <dgm:t>
        <a:bodyPr/>
        <a:lstStyle/>
        <a:p>
          <a:endParaRPr lang="en-GB"/>
        </a:p>
      </dgm:t>
    </dgm:pt>
    <dgm:pt modelId="{C41145AD-63D6-40EA-A799-FF0E9FEBFDD5}" type="sibTrans" cxnId="{66E0EDD0-3C6D-4623-959C-9402423961BD}">
      <dgm:prSet/>
      <dgm:spPr/>
      <dgm:t>
        <a:bodyPr/>
        <a:lstStyle/>
        <a:p>
          <a:endParaRPr lang="en-GB"/>
        </a:p>
      </dgm:t>
    </dgm:pt>
    <dgm:pt modelId="{26A204D8-0315-422E-AF69-394E709DEAF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Corporate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Return on R&amp;D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Investment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38D72800-D3FB-4176-AE2A-53180618D7C3}" type="parTrans" cxnId="{5C38F31D-247F-47DC-B9CB-6EC186C1B15A}">
      <dgm:prSet/>
      <dgm:spPr/>
      <dgm:t>
        <a:bodyPr/>
        <a:lstStyle/>
        <a:p>
          <a:endParaRPr lang="en-GB"/>
        </a:p>
      </dgm:t>
    </dgm:pt>
    <dgm:pt modelId="{08E2DAD1-4DA2-4ADA-80B0-12E5AD92E485}" type="sibTrans" cxnId="{5C38F31D-247F-47DC-B9CB-6EC186C1B15A}">
      <dgm:prSet/>
      <dgm:spPr/>
      <dgm:t>
        <a:bodyPr/>
        <a:lstStyle/>
        <a:p>
          <a:endParaRPr lang="en-GB"/>
        </a:p>
      </dgm:t>
    </dgm:pt>
    <dgm:pt modelId="{069343D0-D5D1-4B75-9DDF-48A2FDF4D95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Patient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Population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CB36F305-7F30-4131-82B4-F0D0EF59F634}" type="parTrans" cxnId="{7B75AEDC-2834-4289-8316-0A2032630129}">
      <dgm:prSet/>
      <dgm:spPr/>
      <dgm:t>
        <a:bodyPr/>
        <a:lstStyle/>
        <a:p>
          <a:endParaRPr lang="en-GB"/>
        </a:p>
      </dgm:t>
    </dgm:pt>
    <dgm:pt modelId="{754FBACD-E6AA-41F4-A76E-9593252E4D1A}" type="sibTrans" cxnId="{7B75AEDC-2834-4289-8316-0A2032630129}">
      <dgm:prSet/>
      <dgm:spPr/>
      <dgm:t>
        <a:bodyPr/>
        <a:lstStyle/>
        <a:p>
          <a:endParaRPr lang="en-GB"/>
        </a:p>
      </dgm:t>
    </dgm:pt>
    <dgm:pt modelId="{AC3CAA50-6E1A-4595-B433-E0ADE2892B2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Primary Market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Research</a:t>
          </a:r>
          <a:endParaRPr kumimoji="0" lang="en-US" b="0" i="0" u="none" strike="noStrike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73BA50E9-E247-4341-AC5C-C2EE0D15E7CB}" type="parTrans" cxnId="{B6E8CD40-F50F-47D4-930A-82F77E1A00C7}">
      <dgm:prSet/>
      <dgm:spPr/>
      <dgm:t>
        <a:bodyPr/>
        <a:lstStyle/>
        <a:p>
          <a:endParaRPr lang="en-GB"/>
        </a:p>
      </dgm:t>
    </dgm:pt>
    <dgm:pt modelId="{3BFF99A9-A6DC-43C5-AC32-81C73D0BDED4}" type="sibTrans" cxnId="{B6E8CD40-F50F-47D4-930A-82F77E1A00C7}">
      <dgm:prSet/>
      <dgm:spPr/>
      <dgm:t>
        <a:bodyPr/>
        <a:lstStyle/>
        <a:p>
          <a:endParaRPr lang="en-GB"/>
        </a:p>
      </dgm:t>
    </dgm:pt>
    <dgm:pt modelId="{7E45A749-4584-4A8E-A777-32CED779906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Likely VFM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assessment</a:t>
          </a:r>
          <a:endParaRPr kumimoji="0" lang="en-US" b="0" i="0" u="none" strike="noStrike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D462B69F-C8E2-4693-813D-E15AAAA9F2F7}" type="parTrans" cxnId="{7902CD74-3EF0-4DB0-A765-4E0CF7BECE5D}">
      <dgm:prSet/>
      <dgm:spPr/>
      <dgm:t>
        <a:bodyPr/>
        <a:lstStyle/>
        <a:p>
          <a:endParaRPr lang="en-GB"/>
        </a:p>
      </dgm:t>
    </dgm:pt>
    <dgm:pt modelId="{A49EC1B0-8C40-45BF-98A4-31075BF2CDD6}" type="sibTrans" cxnId="{7902CD74-3EF0-4DB0-A765-4E0CF7BECE5D}">
      <dgm:prSet/>
      <dgm:spPr/>
      <dgm:t>
        <a:bodyPr/>
        <a:lstStyle/>
        <a:p>
          <a:endParaRPr lang="en-GB"/>
        </a:p>
      </dgm:t>
    </dgm:pt>
    <dgm:pt modelId="{9C432697-4BF5-40D4-B49B-0043EA61DA7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European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 pricing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corridor</a:t>
          </a:r>
          <a:endParaRPr kumimoji="0" lang="en-US" b="0" i="0" u="none" strike="noStrike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gm:t>
    </dgm:pt>
    <dgm:pt modelId="{B7218D65-3ECE-4958-8467-EC5BE90DE610}" type="parTrans" cxnId="{8F4267F0-9023-4077-A13E-F085D92FA44F}">
      <dgm:prSet/>
      <dgm:spPr/>
      <dgm:t>
        <a:bodyPr/>
        <a:lstStyle/>
        <a:p>
          <a:endParaRPr lang="en-GB"/>
        </a:p>
      </dgm:t>
    </dgm:pt>
    <dgm:pt modelId="{4B86AF70-9FFD-47FB-A04E-19E26E247EEB}" type="sibTrans" cxnId="{8F4267F0-9023-4077-A13E-F085D92FA44F}">
      <dgm:prSet/>
      <dgm:spPr/>
      <dgm:t>
        <a:bodyPr/>
        <a:lstStyle/>
        <a:p>
          <a:endParaRPr lang="en-GB"/>
        </a:p>
      </dgm:t>
    </dgm:pt>
    <dgm:pt modelId="{692EB2A1-3089-49B0-88BE-501657D18C30}" type="pres">
      <dgm:prSet presAssocID="{7ABA0740-EA3D-4B34-8706-8B2F62ED76B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1FCF00-9644-405F-AD15-0DE4BEEA84A5}" type="pres">
      <dgm:prSet presAssocID="{BB95B18D-C3D7-47A1-8073-8ADF9429CE85}" presName="centerShape" presStyleLbl="node0" presStyleIdx="0" presStyleCnt="1"/>
      <dgm:spPr/>
      <dgm:t>
        <a:bodyPr/>
        <a:lstStyle/>
        <a:p>
          <a:endParaRPr lang="en-GB"/>
        </a:p>
      </dgm:t>
    </dgm:pt>
    <dgm:pt modelId="{69B3F24D-9474-438E-9FAE-7BA8851B2605}" type="pres">
      <dgm:prSet presAssocID="{55C0CC9D-3936-47BF-B293-90BC19B6A133}" presName="Name9" presStyleLbl="parChTrans1D2" presStyleIdx="0" presStyleCnt="8"/>
      <dgm:spPr/>
      <dgm:t>
        <a:bodyPr/>
        <a:lstStyle/>
        <a:p>
          <a:endParaRPr lang="en-GB"/>
        </a:p>
      </dgm:t>
    </dgm:pt>
    <dgm:pt modelId="{94446C29-9537-4D38-BAD6-8F94AE0BE63C}" type="pres">
      <dgm:prSet presAssocID="{55C0CC9D-3936-47BF-B293-90BC19B6A133}" presName="connTx" presStyleLbl="parChTrans1D2" presStyleIdx="0" presStyleCnt="8"/>
      <dgm:spPr/>
      <dgm:t>
        <a:bodyPr/>
        <a:lstStyle/>
        <a:p>
          <a:endParaRPr lang="en-GB"/>
        </a:p>
      </dgm:t>
    </dgm:pt>
    <dgm:pt modelId="{C8C3C51B-8688-488E-8B5C-AF7FC37113F4}" type="pres">
      <dgm:prSet presAssocID="{8A4C9A2C-FF5F-4BCF-B71E-185098DF4163}" presName="node" presStyleLbl="node1" presStyleIdx="0" presStyleCnt="8" custScaleX="177529" custRadScaleRad="100397" custRadScaleInc="22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A5018D-9CD0-4E80-988C-2FE2083614B5}" type="pres">
      <dgm:prSet presAssocID="{72BD383A-19B9-46A4-88A7-1F6F0EF8F640}" presName="Name9" presStyleLbl="parChTrans1D2" presStyleIdx="1" presStyleCnt="8"/>
      <dgm:spPr/>
      <dgm:t>
        <a:bodyPr/>
        <a:lstStyle/>
        <a:p>
          <a:endParaRPr lang="en-GB"/>
        </a:p>
      </dgm:t>
    </dgm:pt>
    <dgm:pt modelId="{6315AEFE-E753-4E22-99A6-836F54DCBCA9}" type="pres">
      <dgm:prSet presAssocID="{72BD383A-19B9-46A4-88A7-1F6F0EF8F640}" presName="connTx" presStyleLbl="parChTrans1D2" presStyleIdx="1" presStyleCnt="8"/>
      <dgm:spPr/>
      <dgm:t>
        <a:bodyPr/>
        <a:lstStyle/>
        <a:p>
          <a:endParaRPr lang="en-GB"/>
        </a:p>
      </dgm:t>
    </dgm:pt>
    <dgm:pt modelId="{45374793-C5FB-4AA2-9F5B-2594F2E43A84}" type="pres">
      <dgm:prSet presAssocID="{978B1510-B4DB-4764-B4D5-31AA92C34201}" presName="node" presStyleLbl="node1" presStyleIdx="1" presStyleCnt="8" custScaleX="137261" custRadScaleRad="116012" custRadScaleInc="330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E13099-A8C0-4EEA-99B0-CB75E6350BD5}" type="pres">
      <dgm:prSet presAssocID="{3EE4EFCE-A1D9-4EE8-831A-BBED1B36214D}" presName="Name9" presStyleLbl="parChTrans1D2" presStyleIdx="2" presStyleCnt="8"/>
      <dgm:spPr/>
      <dgm:t>
        <a:bodyPr/>
        <a:lstStyle/>
        <a:p>
          <a:endParaRPr lang="en-GB"/>
        </a:p>
      </dgm:t>
    </dgm:pt>
    <dgm:pt modelId="{168E7839-C178-458A-B695-6A49727EF576}" type="pres">
      <dgm:prSet presAssocID="{3EE4EFCE-A1D9-4EE8-831A-BBED1B36214D}" presName="connTx" presStyleLbl="parChTrans1D2" presStyleIdx="2" presStyleCnt="8"/>
      <dgm:spPr/>
      <dgm:t>
        <a:bodyPr/>
        <a:lstStyle/>
        <a:p>
          <a:endParaRPr lang="en-GB"/>
        </a:p>
      </dgm:t>
    </dgm:pt>
    <dgm:pt modelId="{A17AA81A-52A4-48CE-BB5B-A821FC728B3F}" type="pres">
      <dgm:prSet presAssocID="{31DFE7F1-A303-41CA-81BE-AFA140FDEA23}" presName="node" presStyleLbl="node1" presStyleIdx="2" presStyleCnt="8" custScaleX="158958" custRadScaleRad="100005" custRadScaleInc="26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CD2C3A-7296-4E0D-B09C-4FCCA65066EA}" type="pres">
      <dgm:prSet presAssocID="{38D72800-D3FB-4176-AE2A-53180618D7C3}" presName="Name9" presStyleLbl="parChTrans1D2" presStyleIdx="3" presStyleCnt="8"/>
      <dgm:spPr/>
      <dgm:t>
        <a:bodyPr/>
        <a:lstStyle/>
        <a:p>
          <a:endParaRPr lang="en-GB"/>
        </a:p>
      </dgm:t>
    </dgm:pt>
    <dgm:pt modelId="{514D560C-092C-4726-A61E-95B621588A1D}" type="pres">
      <dgm:prSet presAssocID="{38D72800-D3FB-4176-AE2A-53180618D7C3}" presName="connTx" presStyleLbl="parChTrans1D2" presStyleIdx="3" presStyleCnt="8"/>
      <dgm:spPr/>
      <dgm:t>
        <a:bodyPr/>
        <a:lstStyle/>
        <a:p>
          <a:endParaRPr lang="en-GB"/>
        </a:p>
      </dgm:t>
    </dgm:pt>
    <dgm:pt modelId="{21E225DC-49B2-4A04-8638-BBC424E88C07}" type="pres">
      <dgm:prSet presAssocID="{26A204D8-0315-422E-AF69-394E709DEAF7}" presName="node" presStyleLbl="node1" presStyleIdx="3" presStyleCnt="8" custScaleX="158958" custRadScaleRad="117344" custRadScaleInc="-417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37225-8448-47E8-8A01-C2A35A9EEAA9}" type="pres">
      <dgm:prSet presAssocID="{CB36F305-7F30-4131-82B4-F0D0EF59F634}" presName="Name9" presStyleLbl="parChTrans1D2" presStyleIdx="4" presStyleCnt="8"/>
      <dgm:spPr/>
      <dgm:t>
        <a:bodyPr/>
        <a:lstStyle/>
        <a:p>
          <a:endParaRPr lang="en-GB"/>
        </a:p>
      </dgm:t>
    </dgm:pt>
    <dgm:pt modelId="{0EDF95FD-EB1C-4A69-B061-DFE7F60A9396}" type="pres">
      <dgm:prSet presAssocID="{CB36F305-7F30-4131-82B4-F0D0EF59F634}" presName="connTx" presStyleLbl="parChTrans1D2" presStyleIdx="4" presStyleCnt="8"/>
      <dgm:spPr/>
      <dgm:t>
        <a:bodyPr/>
        <a:lstStyle/>
        <a:p>
          <a:endParaRPr lang="en-GB"/>
        </a:p>
      </dgm:t>
    </dgm:pt>
    <dgm:pt modelId="{2868839E-60EC-4064-8C7D-E5DDABECF541}" type="pres">
      <dgm:prSet presAssocID="{069343D0-D5D1-4B75-9DDF-48A2FDF4D950}" presName="node" presStyleLbl="node1" presStyleIdx="4" presStyleCnt="8" custScaleX="158958" custRadScaleRad="97012" custRadScaleInc="-108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869E0-2CDE-409C-A631-079520B5B076}" type="pres">
      <dgm:prSet presAssocID="{73BA50E9-E247-4341-AC5C-C2EE0D15E7CB}" presName="Name9" presStyleLbl="parChTrans1D2" presStyleIdx="5" presStyleCnt="8"/>
      <dgm:spPr/>
      <dgm:t>
        <a:bodyPr/>
        <a:lstStyle/>
        <a:p>
          <a:endParaRPr lang="en-GB"/>
        </a:p>
      </dgm:t>
    </dgm:pt>
    <dgm:pt modelId="{32E0789D-E476-4468-B100-6FF89007534C}" type="pres">
      <dgm:prSet presAssocID="{73BA50E9-E247-4341-AC5C-C2EE0D15E7CB}" presName="connTx" presStyleLbl="parChTrans1D2" presStyleIdx="5" presStyleCnt="8"/>
      <dgm:spPr/>
      <dgm:t>
        <a:bodyPr/>
        <a:lstStyle/>
        <a:p>
          <a:endParaRPr lang="en-GB"/>
        </a:p>
      </dgm:t>
    </dgm:pt>
    <dgm:pt modelId="{972F5BD4-E823-4A63-8BCE-3E96160AD1E4}" type="pres">
      <dgm:prSet presAssocID="{AC3CAA50-6E1A-4595-B433-E0ADE2892B29}" presName="node" presStyleLbl="node1" presStyleIdx="5" presStyleCnt="8" custScaleX="158958" custRadScaleRad="104121" custRadScaleInc="243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E7FDF-403E-4354-A21D-96EA9526ED17}" type="pres">
      <dgm:prSet presAssocID="{D462B69F-C8E2-4693-813D-E15AAAA9F2F7}" presName="Name9" presStyleLbl="parChTrans1D2" presStyleIdx="6" presStyleCnt="8"/>
      <dgm:spPr/>
      <dgm:t>
        <a:bodyPr/>
        <a:lstStyle/>
        <a:p>
          <a:endParaRPr lang="en-GB"/>
        </a:p>
      </dgm:t>
    </dgm:pt>
    <dgm:pt modelId="{29F2D00E-7D11-4121-9515-607BB829F810}" type="pres">
      <dgm:prSet presAssocID="{D462B69F-C8E2-4693-813D-E15AAAA9F2F7}" presName="connTx" presStyleLbl="parChTrans1D2" presStyleIdx="6" presStyleCnt="8"/>
      <dgm:spPr/>
      <dgm:t>
        <a:bodyPr/>
        <a:lstStyle/>
        <a:p>
          <a:endParaRPr lang="en-GB"/>
        </a:p>
      </dgm:t>
    </dgm:pt>
    <dgm:pt modelId="{947D5C10-7DB2-49A7-B694-9F9D7B87872C}" type="pres">
      <dgm:prSet presAssocID="{7E45A749-4584-4A8E-A777-32CED7799069}" presName="node" presStyleLbl="node1" presStyleIdx="6" presStyleCnt="8" custScaleX="158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AF6E0-3245-4B25-AA4C-E7204F065004}" type="pres">
      <dgm:prSet presAssocID="{B7218D65-3ECE-4958-8467-EC5BE90DE610}" presName="Name9" presStyleLbl="parChTrans1D2" presStyleIdx="7" presStyleCnt="8"/>
      <dgm:spPr/>
      <dgm:t>
        <a:bodyPr/>
        <a:lstStyle/>
        <a:p>
          <a:endParaRPr lang="en-GB"/>
        </a:p>
      </dgm:t>
    </dgm:pt>
    <dgm:pt modelId="{3A6F3E64-E055-4042-BDCD-26D8C434A576}" type="pres">
      <dgm:prSet presAssocID="{B7218D65-3ECE-4958-8467-EC5BE90DE610}" presName="connTx" presStyleLbl="parChTrans1D2" presStyleIdx="7" presStyleCnt="8"/>
      <dgm:spPr/>
      <dgm:t>
        <a:bodyPr/>
        <a:lstStyle/>
        <a:p>
          <a:endParaRPr lang="en-GB"/>
        </a:p>
      </dgm:t>
    </dgm:pt>
    <dgm:pt modelId="{6C5075BC-AB13-4679-84EA-59E82AB7F11F}" type="pres">
      <dgm:prSet presAssocID="{9C432697-4BF5-40D4-B49B-0043EA61DA75}" presName="node" presStyleLbl="node1" presStyleIdx="7" presStyleCnt="8" custScaleX="158958" custRadScaleRad="115486" custRadScaleInc="-224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565B8A-2635-4F96-A1EF-3A3AE053C12F}" type="presOf" srcId="{D462B69F-C8E2-4693-813D-E15AAAA9F2F7}" destId="{058E7FDF-403E-4354-A21D-96EA9526ED17}" srcOrd="0" destOrd="0" presId="urn:microsoft.com/office/officeart/2005/8/layout/radial1"/>
    <dgm:cxn modelId="{66E0EDD0-3C6D-4623-959C-9402423961BD}" srcId="{BB95B18D-C3D7-47A1-8073-8ADF9429CE85}" destId="{31DFE7F1-A303-41CA-81BE-AFA140FDEA23}" srcOrd="2" destOrd="0" parTransId="{3EE4EFCE-A1D9-4EE8-831A-BBED1B36214D}" sibTransId="{C41145AD-63D6-40EA-A799-FF0E9FEBFDD5}"/>
    <dgm:cxn modelId="{DA790DEA-2F3E-4C3C-80B4-CD7E25D45ACA}" type="presOf" srcId="{26A204D8-0315-422E-AF69-394E709DEAF7}" destId="{21E225DC-49B2-4A04-8638-BBC424E88C07}" srcOrd="0" destOrd="0" presId="urn:microsoft.com/office/officeart/2005/8/layout/radial1"/>
    <dgm:cxn modelId="{2C2CF6BF-D3B8-429F-97CA-B3C4131E8B2A}" type="presOf" srcId="{3EE4EFCE-A1D9-4EE8-831A-BBED1B36214D}" destId="{20E13099-A8C0-4EEA-99B0-CB75E6350BD5}" srcOrd="0" destOrd="0" presId="urn:microsoft.com/office/officeart/2005/8/layout/radial1"/>
    <dgm:cxn modelId="{344613F8-9BCA-4263-9465-F396740C97F1}" srcId="{7ABA0740-EA3D-4B34-8706-8B2F62ED76B8}" destId="{BB95B18D-C3D7-47A1-8073-8ADF9429CE85}" srcOrd="0" destOrd="0" parTransId="{E82A2BFD-7539-413E-ACB2-1ED974CE104D}" sibTransId="{E1544EE6-3535-4355-B20D-430694DBD87F}"/>
    <dgm:cxn modelId="{C282308C-02AC-4E2B-A3C7-E17481DE6430}" type="presOf" srcId="{978B1510-B4DB-4764-B4D5-31AA92C34201}" destId="{45374793-C5FB-4AA2-9F5B-2594F2E43A84}" srcOrd="0" destOrd="0" presId="urn:microsoft.com/office/officeart/2005/8/layout/radial1"/>
    <dgm:cxn modelId="{5C38F31D-247F-47DC-B9CB-6EC186C1B15A}" srcId="{BB95B18D-C3D7-47A1-8073-8ADF9429CE85}" destId="{26A204D8-0315-422E-AF69-394E709DEAF7}" srcOrd="3" destOrd="0" parTransId="{38D72800-D3FB-4176-AE2A-53180618D7C3}" sibTransId="{08E2DAD1-4DA2-4ADA-80B0-12E5AD92E485}"/>
    <dgm:cxn modelId="{54A51FF5-A864-4E11-932A-0CC309DDAC8C}" type="presOf" srcId="{AC3CAA50-6E1A-4595-B433-E0ADE2892B29}" destId="{972F5BD4-E823-4A63-8BCE-3E96160AD1E4}" srcOrd="0" destOrd="0" presId="urn:microsoft.com/office/officeart/2005/8/layout/radial1"/>
    <dgm:cxn modelId="{D71CFBD9-3294-4B1B-96EB-701DDB8B4814}" type="presOf" srcId="{72BD383A-19B9-46A4-88A7-1F6F0EF8F640}" destId="{6315AEFE-E753-4E22-99A6-836F54DCBCA9}" srcOrd="1" destOrd="0" presId="urn:microsoft.com/office/officeart/2005/8/layout/radial1"/>
    <dgm:cxn modelId="{B3789186-4D92-47B8-B72B-3D50A44C4080}" type="presOf" srcId="{CB36F305-7F30-4131-82B4-F0D0EF59F634}" destId="{0EDF95FD-EB1C-4A69-B061-DFE7F60A9396}" srcOrd="1" destOrd="0" presId="urn:microsoft.com/office/officeart/2005/8/layout/radial1"/>
    <dgm:cxn modelId="{900B41BA-B708-4876-8864-05896B742C65}" type="presOf" srcId="{9C432697-4BF5-40D4-B49B-0043EA61DA75}" destId="{6C5075BC-AB13-4679-84EA-59E82AB7F11F}" srcOrd="0" destOrd="0" presId="urn:microsoft.com/office/officeart/2005/8/layout/radial1"/>
    <dgm:cxn modelId="{235BBF2D-52BD-4ADC-8633-A3FA3F77C9E1}" type="presOf" srcId="{31DFE7F1-A303-41CA-81BE-AFA140FDEA23}" destId="{A17AA81A-52A4-48CE-BB5B-A821FC728B3F}" srcOrd="0" destOrd="0" presId="urn:microsoft.com/office/officeart/2005/8/layout/radial1"/>
    <dgm:cxn modelId="{8F4267F0-9023-4077-A13E-F085D92FA44F}" srcId="{BB95B18D-C3D7-47A1-8073-8ADF9429CE85}" destId="{9C432697-4BF5-40D4-B49B-0043EA61DA75}" srcOrd="7" destOrd="0" parTransId="{B7218D65-3ECE-4958-8467-EC5BE90DE610}" sibTransId="{4B86AF70-9FFD-47FB-A04E-19E26E247EEB}"/>
    <dgm:cxn modelId="{F710D36F-4C7E-4808-BFDB-891206DF8FD7}" type="presOf" srcId="{BB95B18D-C3D7-47A1-8073-8ADF9429CE85}" destId="{241FCF00-9644-405F-AD15-0DE4BEEA84A5}" srcOrd="0" destOrd="0" presId="urn:microsoft.com/office/officeart/2005/8/layout/radial1"/>
    <dgm:cxn modelId="{DE1E3516-FFD0-4198-9C0F-CA2F7357B90D}" type="presOf" srcId="{8A4C9A2C-FF5F-4BCF-B71E-185098DF4163}" destId="{C8C3C51B-8688-488E-8B5C-AF7FC37113F4}" srcOrd="0" destOrd="0" presId="urn:microsoft.com/office/officeart/2005/8/layout/radial1"/>
    <dgm:cxn modelId="{B6E8CD40-F50F-47D4-930A-82F77E1A00C7}" srcId="{BB95B18D-C3D7-47A1-8073-8ADF9429CE85}" destId="{AC3CAA50-6E1A-4595-B433-E0ADE2892B29}" srcOrd="5" destOrd="0" parTransId="{73BA50E9-E247-4341-AC5C-C2EE0D15E7CB}" sibTransId="{3BFF99A9-A6DC-43C5-AC32-81C73D0BDED4}"/>
    <dgm:cxn modelId="{E716C51D-6620-454B-A211-E1B336953D28}" type="presOf" srcId="{D462B69F-C8E2-4693-813D-E15AAAA9F2F7}" destId="{29F2D00E-7D11-4121-9515-607BB829F810}" srcOrd="1" destOrd="0" presId="urn:microsoft.com/office/officeart/2005/8/layout/radial1"/>
    <dgm:cxn modelId="{73C3841C-506D-41EB-A231-B4C20BE8AF22}" type="presOf" srcId="{73BA50E9-E247-4341-AC5C-C2EE0D15E7CB}" destId="{33A869E0-2CDE-409C-A631-079520B5B076}" srcOrd="0" destOrd="0" presId="urn:microsoft.com/office/officeart/2005/8/layout/radial1"/>
    <dgm:cxn modelId="{2A681602-7DEC-4F1B-92E7-57D5510354F1}" type="presOf" srcId="{38D72800-D3FB-4176-AE2A-53180618D7C3}" destId="{514D560C-092C-4726-A61E-95B621588A1D}" srcOrd="1" destOrd="0" presId="urn:microsoft.com/office/officeart/2005/8/layout/radial1"/>
    <dgm:cxn modelId="{89A764B9-A3D0-4C17-9F08-E8898E7BCA34}" srcId="{BB95B18D-C3D7-47A1-8073-8ADF9429CE85}" destId="{8A4C9A2C-FF5F-4BCF-B71E-185098DF4163}" srcOrd="0" destOrd="0" parTransId="{55C0CC9D-3936-47BF-B293-90BC19B6A133}" sibTransId="{55A63B46-ACEF-4384-BEE9-F3D971934CE8}"/>
    <dgm:cxn modelId="{84BE883D-3369-49DD-8640-0EA1A7F5CA5F}" type="presOf" srcId="{55C0CC9D-3936-47BF-B293-90BC19B6A133}" destId="{94446C29-9537-4D38-BAD6-8F94AE0BE63C}" srcOrd="1" destOrd="0" presId="urn:microsoft.com/office/officeart/2005/8/layout/radial1"/>
    <dgm:cxn modelId="{4C19997F-4718-4385-935C-33468D1FAF48}" type="presOf" srcId="{CB36F305-7F30-4131-82B4-F0D0EF59F634}" destId="{F0537225-8448-47E8-8A01-C2A35A9EEAA9}" srcOrd="0" destOrd="0" presId="urn:microsoft.com/office/officeart/2005/8/layout/radial1"/>
    <dgm:cxn modelId="{6BA6681A-2930-45CD-A3AA-42A84BB4C8BB}" type="presOf" srcId="{3EE4EFCE-A1D9-4EE8-831A-BBED1B36214D}" destId="{168E7839-C178-458A-B695-6A49727EF576}" srcOrd="1" destOrd="0" presId="urn:microsoft.com/office/officeart/2005/8/layout/radial1"/>
    <dgm:cxn modelId="{06772B28-1CB7-4B12-B78B-5FE0509C4C20}" type="presOf" srcId="{7ABA0740-EA3D-4B34-8706-8B2F62ED76B8}" destId="{692EB2A1-3089-49B0-88BE-501657D18C30}" srcOrd="0" destOrd="0" presId="urn:microsoft.com/office/officeart/2005/8/layout/radial1"/>
    <dgm:cxn modelId="{57A5BF64-D047-4BB7-866D-CEC2BD277E01}" type="presOf" srcId="{72BD383A-19B9-46A4-88A7-1F6F0EF8F640}" destId="{9CA5018D-9CD0-4E80-988C-2FE2083614B5}" srcOrd="0" destOrd="0" presId="urn:microsoft.com/office/officeart/2005/8/layout/radial1"/>
    <dgm:cxn modelId="{689AED62-2605-42CF-8379-5296A640ADC8}" type="presOf" srcId="{B7218D65-3ECE-4958-8467-EC5BE90DE610}" destId="{3A6F3E64-E055-4042-BDCD-26D8C434A576}" srcOrd="1" destOrd="0" presId="urn:microsoft.com/office/officeart/2005/8/layout/radial1"/>
    <dgm:cxn modelId="{8D178AC9-D956-401F-B776-ED0BAD1E9DF3}" type="presOf" srcId="{73BA50E9-E247-4341-AC5C-C2EE0D15E7CB}" destId="{32E0789D-E476-4468-B100-6FF89007534C}" srcOrd="1" destOrd="0" presId="urn:microsoft.com/office/officeart/2005/8/layout/radial1"/>
    <dgm:cxn modelId="{7902CD74-3EF0-4DB0-A765-4E0CF7BECE5D}" srcId="{BB95B18D-C3D7-47A1-8073-8ADF9429CE85}" destId="{7E45A749-4584-4A8E-A777-32CED7799069}" srcOrd="6" destOrd="0" parTransId="{D462B69F-C8E2-4693-813D-E15AAAA9F2F7}" sibTransId="{A49EC1B0-8C40-45BF-98A4-31075BF2CDD6}"/>
    <dgm:cxn modelId="{57DB8852-637C-4681-B098-9F4B1E4FDDDF}" type="presOf" srcId="{7E45A749-4584-4A8E-A777-32CED7799069}" destId="{947D5C10-7DB2-49A7-B694-9F9D7B87872C}" srcOrd="0" destOrd="0" presId="urn:microsoft.com/office/officeart/2005/8/layout/radial1"/>
    <dgm:cxn modelId="{94B62CC0-3A4A-40A9-897D-9424B5D85AD0}" type="presOf" srcId="{B7218D65-3ECE-4958-8467-EC5BE90DE610}" destId="{382AF6E0-3245-4B25-AA4C-E7204F065004}" srcOrd="0" destOrd="0" presId="urn:microsoft.com/office/officeart/2005/8/layout/radial1"/>
    <dgm:cxn modelId="{60B7426E-6DAF-4F9F-A161-37106C36A426}" srcId="{BB95B18D-C3D7-47A1-8073-8ADF9429CE85}" destId="{978B1510-B4DB-4764-B4D5-31AA92C34201}" srcOrd="1" destOrd="0" parTransId="{72BD383A-19B9-46A4-88A7-1F6F0EF8F640}" sibTransId="{27F41DA3-F011-4D6E-9188-A7CF8F0B884A}"/>
    <dgm:cxn modelId="{F49BAFAE-908B-4F88-B27C-6D0E8D7D0235}" type="presOf" srcId="{38D72800-D3FB-4176-AE2A-53180618D7C3}" destId="{CECD2C3A-7296-4E0D-B09C-4FCCA65066EA}" srcOrd="0" destOrd="0" presId="urn:microsoft.com/office/officeart/2005/8/layout/radial1"/>
    <dgm:cxn modelId="{FB22133E-6A23-405C-8241-9BFB55E860FE}" type="presOf" srcId="{55C0CC9D-3936-47BF-B293-90BC19B6A133}" destId="{69B3F24D-9474-438E-9FAE-7BA8851B2605}" srcOrd="0" destOrd="0" presId="urn:microsoft.com/office/officeart/2005/8/layout/radial1"/>
    <dgm:cxn modelId="{7B75AEDC-2834-4289-8316-0A2032630129}" srcId="{BB95B18D-C3D7-47A1-8073-8ADF9429CE85}" destId="{069343D0-D5D1-4B75-9DDF-48A2FDF4D950}" srcOrd="4" destOrd="0" parTransId="{CB36F305-7F30-4131-82B4-F0D0EF59F634}" sibTransId="{754FBACD-E6AA-41F4-A76E-9593252E4D1A}"/>
    <dgm:cxn modelId="{48D81101-B432-44C4-9CAB-E67E4CAC253E}" type="presOf" srcId="{069343D0-D5D1-4B75-9DDF-48A2FDF4D950}" destId="{2868839E-60EC-4064-8C7D-E5DDABECF541}" srcOrd="0" destOrd="0" presId="urn:microsoft.com/office/officeart/2005/8/layout/radial1"/>
    <dgm:cxn modelId="{338A1384-4607-4F37-A60D-8F9C2BF1EE68}" type="presParOf" srcId="{692EB2A1-3089-49B0-88BE-501657D18C30}" destId="{241FCF00-9644-405F-AD15-0DE4BEEA84A5}" srcOrd="0" destOrd="0" presId="urn:microsoft.com/office/officeart/2005/8/layout/radial1"/>
    <dgm:cxn modelId="{2343833F-7B93-466F-B6EB-032D817574B7}" type="presParOf" srcId="{692EB2A1-3089-49B0-88BE-501657D18C30}" destId="{69B3F24D-9474-438E-9FAE-7BA8851B2605}" srcOrd="1" destOrd="0" presId="urn:microsoft.com/office/officeart/2005/8/layout/radial1"/>
    <dgm:cxn modelId="{9E653F24-3BD8-4579-BE28-EE85F03D4F56}" type="presParOf" srcId="{69B3F24D-9474-438E-9FAE-7BA8851B2605}" destId="{94446C29-9537-4D38-BAD6-8F94AE0BE63C}" srcOrd="0" destOrd="0" presId="urn:microsoft.com/office/officeart/2005/8/layout/radial1"/>
    <dgm:cxn modelId="{00E5615A-982B-464D-BE27-3A8E8AE1BDB7}" type="presParOf" srcId="{692EB2A1-3089-49B0-88BE-501657D18C30}" destId="{C8C3C51B-8688-488E-8B5C-AF7FC37113F4}" srcOrd="2" destOrd="0" presId="urn:microsoft.com/office/officeart/2005/8/layout/radial1"/>
    <dgm:cxn modelId="{ECEF83B3-C7F7-4B08-8612-2C2991854D71}" type="presParOf" srcId="{692EB2A1-3089-49B0-88BE-501657D18C30}" destId="{9CA5018D-9CD0-4E80-988C-2FE2083614B5}" srcOrd="3" destOrd="0" presId="urn:microsoft.com/office/officeart/2005/8/layout/radial1"/>
    <dgm:cxn modelId="{5FEE6B53-5FF5-49A5-AA8F-EFE19B5E9C40}" type="presParOf" srcId="{9CA5018D-9CD0-4E80-988C-2FE2083614B5}" destId="{6315AEFE-E753-4E22-99A6-836F54DCBCA9}" srcOrd="0" destOrd="0" presId="urn:microsoft.com/office/officeart/2005/8/layout/radial1"/>
    <dgm:cxn modelId="{C45DE652-FDAB-4CBE-8BBA-0A6D295B4849}" type="presParOf" srcId="{692EB2A1-3089-49B0-88BE-501657D18C30}" destId="{45374793-C5FB-4AA2-9F5B-2594F2E43A84}" srcOrd="4" destOrd="0" presId="urn:microsoft.com/office/officeart/2005/8/layout/radial1"/>
    <dgm:cxn modelId="{427F1408-64DA-49D2-93FC-6235C384B54D}" type="presParOf" srcId="{692EB2A1-3089-49B0-88BE-501657D18C30}" destId="{20E13099-A8C0-4EEA-99B0-CB75E6350BD5}" srcOrd="5" destOrd="0" presId="urn:microsoft.com/office/officeart/2005/8/layout/radial1"/>
    <dgm:cxn modelId="{AC9D91A9-CB8B-492C-AE58-0FEB038EB4D9}" type="presParOf" srcId="{20E13099-A8C0-4EEA-99B0-CB75E6350BD5}" destId="{168E7839-C178-458A-B695-6A49727EF576}" srcOrd="0" destOrd="0" presId="urn:microsoft.com/office/officeart/2005/8/layout/radial1"/>
    <dgm:cxn modelId="{01F7014F-B226-4CDD-BC63-8621F6C0DC5E}" type="presParOf" srcId="{692EB2A1-3089-49B0-88BE-501657D18C30}" destId="{A17AA81A-52A4-48CE-BB5B-A821FC728B3F}" srcOrd="6" destOrd="0" presId="urn:microsoft.com/office/officeart/2005/8/layout/radial1"/>
    <dgm:cxn modelId="{B1D8BBE8-371F-46DC-B4F6-9975BAD2901A}" type="presParOf" srcId="{692EB2A1-3089-49B0-88BE-501657D18C30}" destId="{CECD2C3A-7296-4E0D-B09C-4FCCA65066EA}" srcOrd="7" destOrd="0" presId="urn:microsoft.com/office/officeart/2005/8/layout/radial1"/>
    <dgm:cxn modelId="{A507BF06-232E-4E44-8DC8-02AC69F3F1F3}" type="presParOf" srcId="{CECD2C3A-7296-4E0D-B09C-4FCCA65066EA}" destId="{514D560C-092C-4726-A61E-95B621588A1D}" srcOrd="0" destOrd="0" presId="urn:microsoft.com/office/officeart/2005/8/layout/radial1"/>
    <dgm:cxn modelId="{3F44F2F8-783A-49F7-B7F7-13D9006739BE}" type="presParOf" srcId="{692EB2A1-3089-49B0-88BE-501657D18C30}" destId="{21E225DC-49B2-4A04-8638-BBC424E88C07}" srcOrd="8" destOrd="0" presId="urn:microsoft.com/office/officeart/2005/8/layout/radial1"/>
    <dgm:cxn modelId="{6BF27043-0DE4-4FDD-A0FF-5C34ABA29BA5}" type="presParOf" srcId="{692EB2A1-3089-49B0-88BE-501657D18C30}" destId="{F0537225-8448-47E8-8A01-C2A35A9EEAA9}" srcOrd="9" destOrd="0" presId="urn:microsoft.com/office/officeart/2005/8/layout/radial1"/>
    <dgm:cxn modelId="{BA6CC007-346E-448E-A710-6A7520D39079}" type="presParOf" srcId="{F0537225-8448-47E8-8A01-C2A35A9EEAA9}" destId="{0EDF95FD-EB1C-4A69-B061-DFE7F60A9396}" srcOrd="0" destOrd="0" presId="urn:microsoft.com/office/officeart/2005/8/layout/radial1"/>
    <dgm:cxn modelId="{0622E8F5-DDBB-4E39-BA63-C71FD1731BC1}" type="presParOf" srcId="{692EB2A1-3089-49B0-88BE-501657D18C30}" destId="{2868839E-60EC-4064-8C7D-E5DDABECF541}" srcOrd="10" destOrd="0" presId="urn:microsoft.com/office/officeart/2005/8/layout/radial1"/>
    <dgm:cxn modelId="{6C8173FC-68DC-4706-B99A-876D63674876}" type="presParOf" srcId="{692EB2A1-3089-49B0-88BE-501657D18C30}" destId="{33A869E0-2CDE-409C-A631-079520B5B076}" srcOrd="11" destOrd="0" presId="urn:microsoft.com/office/officeart/2005/8/layout/radial1"/>
    <dgm:cxn modelId="{79ADF85F-2588-4C9A-8AA8-43FD58D3F7CB}" type="presParOf" srcId="{33A869E0-2CDE-409C-A631-079520B5B076}" destId="{32E0789D-E476-4468-B100-6FF89007534C}" srcOrd="0" destOrd="0" presId="urn:microsoft.com/office/officeart/2005/8/layout/radial1"/>
    <dgm:cxn modelId="{F8C01D24-E5A4-40C6-A23D-95F0837B0AFA}" type="presParOf" srcId="{692EB2A1-3089-49B0-88BE-501657D18C30}" destId="{972F5BD4-E823-4A63-8BCE-3E96160AD1E4}" srcOrd="12" destOrd="0" presId="urn:microsoft.com/office/officeart/2005/8/layout/radial1"/>
    <dgm:cxn modelId="{6EE71C5F-6DD9-4F46-906E-929D8114A91E}" type="presParOf" srcId="{692EB2A1-3089-49B0-88BE-501657D18C30}" destId="{058E7FDF-403E-4354-A21D-96EA9526ED17}" srcOrd="13" destOrd="0" presId="urn:microsoft.com/office/officeart/2005/8/layout/radial1"/>
    <dgm:cxn modelId="{CA42CD2C-08B1-444E-BDCD-D8FF72725ACB}" type="presParOf" srcId="{058E7FDF-403E-4354-A21D-96EA9526ED17}" destId="{29F2D00E-7D11-4121-9515-607BB829F810}" srcOrd="0" destOrd="0" presId="urn:microsoft.com/office/officeart/2005/8/layout/radial1"/>
    <dgm:cxn modelId="{07B25E32-AC37-41F8-942E-F28A4629D6AF}" type="presParOf" srcId="{692EB2A1-3089-49B0-88BE-501657D18C30}" destId="{947D5C10-7DB2-49A7-B694-9F9D7B87872C}" srcOrd="14" destOrd="0" presId="urn:microsoft.com/office/officeart/2005/8/layout/radial1"/>
    <dgm:cxn modelId="{6AAF543B-5E6D-43F1-95F4-4CF2DAF3CE8B}" type="presParOf" srcId="{692EB2A1-3089-49B0-88BE-501657D18C30}" destId="{382AF6E0-3245-4B25-AA4C-E7204F065004}" srcOrd="15" destOrd="0" presId="urn:microsoft.com/office/officeart/2005/8/layout/radial1"/>
    <dgm:cxn modelId="{C3B16329-1DD8-4866-8BCA-4CA957BDEEC6}" type="presParOf" srcId="{382AF6E0-3245-4B25-AA4C-E7204F065004}" destId="{3A6F3E64-E055-4042-BDCD-26D8C434A576}" srcOrd="0" destOrd="0" presId="urn:microsoft.com/office/officeart/2005/8/layout/radial1"/>
    <dgm:cxn modelId="{03DC960A-B80D-4FA5-9578-EC1E26F5B642}" type="presParOf" srcId="{692EB2A1-3089-49B0-88BE-501657D18C30}" destId="{6C5075BC-AB13-4679-84EA-59E82AB7F11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FCF00-9644-405F-AD15-0DE4BEEA84A5}">
      <dsp:nvSpPr>
        <dsp:cNvPr id="0" name=""/>
        <dsp:cNvSpPr/>
      </dsp:nvSpPr>
      <dsp:spPr>
        <a:xfrm>
          <a:off x="3962947" y="1845221"/>
          <a:ext cx="1073643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Pricing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Decision</a:t>
          </a:r>
          <a:endParaRPr kumimoji="0" lang="en-US" sz="1400" b="1" i="0" u="none" strike="noStrike" kern="1200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3962947" y="1845221"/>
        <a:ext cx="1073643" cy="1073643"/>
      </dsp:txXfrm>
    </dsp:sp>
    <dsp:sp modelId="{69B3F24D-9474-438E-9FAE-7BA8851B2605}">
      <dsp:nvSpPr>
        <dsp:cNvPr id="0" name=""/>
        <dsp:cNvSpPr/>
      </dsp:nvSpPr>
      <dsp:spPr>
        <a:xfrm rot="16505734">
          <a:off x="4201935" y="1458913"/>
          <a:ext cx="758381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758381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6505734">
        <a:off x="4562167" y="1450691"/>
        <a:ext cx="37919" cy="37919"/>
      </dsp:txXfrm>
    </dsp:sp>
    <dsp:sp modelId="{C8C3C51B-8688-488E-8B5C-AF7FC37113F4}">
      <dsp:nvSpPr>
        <dsp:cNvPr id="0" name=""/>
        <dsp:cNvSpPr/>
      </dsp:nvSpPr>
      <dsp:spPr>
        <a:xfrm>
          <a:off x="3709599" y="18990"/>
          <a:ext cx="1906029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Alternative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Treatment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Prices</a:t>
          </a:r>
          <a:endParaRPr kumimoji="0" lang="en-US" sz="11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3709599" y="18990"/>
        <a:ext cx="1906029" cy="1073643"/>
      </dsp:txXfrm>
    </dsp:sp>
    <dsp:sp modelId="{9CA5018D-9CD0-4E80-988C-2FE2083614B5}">
      <dsp:nvSpPr>
        <dsp:cNvPr id="0" name=""/>
        <dsp:cNvSpPr/>
      </dsp:nvSpPr>
      <dsp:spPr>
        <a:xfrm rot="19346756">
          <a:off x="4827695" y="1756871"/>
          <a:ext cx="942515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942515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346756">
        <a:off x="5275389" y="1744046"/>
        <a:ext cx="47125" cy="47125"/>
      </dsp:txXfrm>
    </dsp:sp>
    <dsp:sp modelId="{45374793-C5FB-4AA2-9F5B-2594F2E43A84}">
      <dsp:nvSpPr>
        <dsp:cNvPr id="0" name=""/>
        <dsp:cNvSpPr/>
      </dsp:nvSpPr>
      <dsp:spPr>
        <a:xfrm>
          <a:off x="5442536" y="553887"/>
          <a:ext cx="1473694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DH approval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For Non-NAS</a:t>
          </a:r>
          <a:endParaRPr kumimoji="0" lang="en-US" sz="11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5442536" y="553887"/>
        <a:ext cx="1473694" cy="1073643"/>
      </dsp:txXfrm>
    </dsp:sp>
    <dsp:sp modelId="{20E13099-A8C0-4EEA-99B0-CB75E6350BD5}">
      <dsp:nvSpPr>
        <dsp:cNvPr id="0" name=""/>
        <dsp:cNvSpPr/>
      </dsp:nvSpPr>
      <dsp:spPr>
        <a:xfrm rot="35761">
          <a:off x="5036550" y="2379159"/>
          <a:ext cx="436245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436245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5761">
        <a:off x="5243766" y="2378990"/>
        <a:ext cx="21812" cy="21812"/>
      </dsp:txXfrm>
    </dsp:sp>
    <dsp:sp modelId="{A17AA81A-52A4-48CE-BB5B-A821FC728B3F}">
      <dsp:nvSpPr>
        <dsp:cNvPr id="0" name=""/>
        <dsp:cNvSpPr/>
      </dsp:nvSpPr>
      <dsp:spPr>
        <a:xfrm>
          <a:off x="5472667" y="1864219"/>
          <a:ext cx="1706642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PPRS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Profit cap</a:t>
          </a:r>
          <a:endParaRPr kumimoji="0" lang="en-US" sz="1100" b="0" i="0" u="none" strike="noStrike" kern="1200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5472667" y="1864219"/>
        <a:ext cx="1706642" cy="1073643"/>
      </dsp:txXfrm>
    </dsp:sp>
    <dsp:sp modelId="{CECD2C3A-7296-4E0D-B09C-4FCCA65066EA}">
      <dsp:nvSpPr>
        <dsp:cNvPr id="0" name=""/>
        <dsp:cNvSpPr/>
      </dsp:nvSpPr>
      <dsp:spPr>
        <a:xfrm rot="2136470">
          <a:off x="4850818" y="2949785"/>
          <a:ext cx="913456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913456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36470">
        <a:off x="5284710" y="2937685"/>
        <a:ext cx="45672" cy="45672"/>
      </dsp:txXfrm>
    </dsp:sp>
    <dsp:sp modelId="{21E225DC-49B2-4A04-8638-BBC424E88C07}">
      <dsp:nvSpPr>
        <dsp:cNvPr id="0" name=""/>
        <dsp:cNvSpPr/>
      </dsp:nvSpPr>
      <dsp:spPr>
        <a:xfrm>
          <a:off x="5388726" y="3092930"/>
          <a:ext cx="1706642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Corporate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Return on R&amp;D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Investment</a:t>
          </a:r>
          <a:endParaRPr kumimoji="0" lang="en-US" sz="11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5388726" y="3092930"/>
        <a:ext cx="1706642" cy="1073643"/>
      </dsp:txXfrm>
    </dsp:sp>
    <dsp:sp modelId="{F0537225-8448-47E8-8A01-C2A35A9EEAA9}">
      <dsp:nvSpPr>
        <dsp:cNvPr id="0" name=""/>
        <dsp:cNvSpPr/>
      </dsp:nvSpPr>
      <dsp:spPr>
        <a:xfrm rot="5254105">
          <a:off x="4188483" y="3256192"/>
          <a:ext cx="697723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697723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5254105">
        <a:off x="4519902" y="3249486"/>
        <a:ext cx="34886" cy="34886"/>
      </dsp:txXfrm>
    </dsp:sp>
    <dsp:sp modelId="{2868839E-60EC-4064-8C7D-E5DDABECF541}">
      <dsp:nvSpPr>
        <dsp:cNvPr id="0" name=""/>
        <dsp:cNvSpPr/>
      </dsp:nvSpPr>
      <dsp:spPr>
        <a:xfrm>
          <a:off x="3721612" y="3615285"/>
          <a:ext cx="1706642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Patient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/>
              <a:effectLst/>
              <a:latin typeface="Arial" charset="0"/>
              <a:ea typeface="ＭＳ Ｐゴシック" pitchFamily="84" charset="-128"/>
            </a:rPr>
            <a:t>Population</a:t>
          </a:r>
          <a:endParaRPr kumimoji="0" lang="en-US" sz="11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3721612" y="3615285"/>
        <a:ext cx="1706642" cy="1073643"/>
      </dsp:txXfrm>
    </dsp:sp>
    <dsp:sp modelId="{33A869E0-2CDE-409C-A631-079520B5B076}">
      <dsp:nvSpPr>
        <dsp:cNvPr id="0" name=""/>
        <dsp:cNvSpPr/>
      </dsp:nvSpPr>
      <dsp:spPr>
        <a:xfrm rot="8428522">
          <a:off x="3471126" y="2933745"/>
          <a:ext cx="693893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693893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8428522">
        <a:off x="3800725" y="2927135"/>
        <a:ext cx="34694" cy="34694"/>
      </dsp:txXfrm>
    </dsp:sp>
    <dsp:sp modelId="{972F5BD4-E823-4A63-8BCE-3E96160AD1E4}">
      <dsp:nvSpPr>
        <dsp:cNvPr id="0" name=""/>
        <dsp:cNvSpPr/>
      </dsp:nvSpPr>
      <dsp:spPr>
        <a:xfrm>
          <a:off x="2179734" y="3055345"/>
          <a:ext cx="1706642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Primary Market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Research</a:t>
          </a:r>
          <a:endParaRPr kumimoji="0" lang="en-US" sz="1100" b="0" i="0" u="none" strike="noStrike" kern="1200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2179734" y="3055345"/>
        <a:ext cx="1706642" cy="1073643"/>
      </dsp:txXfrm>
    </dsp:sp>
    <dsp:sp modelId="{058E7FDF-403E-4354-A21D-96EA9526ED17}">
      <dsp:nvSpPr>
        <dsp:cNvPr id="0" name=""/>
        <dsp:cNvSpPr/>
      </dsp:nvSpPr>
      <dsp:spPr>
        <a:xfrm rot="10800000">
          <a:off x="3526863" y="2371306"/>
          <a:ext cx="436083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436083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34003" y="2371141"/>
        <a:ext cx="21804" cy="21804"/>
      </dsp:txXfrm>
    </dsp:sp>
    <dsp:sp modelId="{947D5C10-7DB2-49A7-B694-9F9D7B87872C}">
      <dsp:nvSpPr>
        <dsp:cNvPr id="0" name=""/>
        <dsp:cNvSpPr/>
      </dsp:nvSpPr>
      <dsp:spPr>
        <a:xfrm>
          <a:off x="1820220" y="1845221"/>
          <a:ext cx="1706642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Likely VFM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assessment</a:t>
          </a:r>
          <a:endParaRPr kumimoji="0" lang="en-US" sz="1100" b="0" i="0" u="none" strike="noStrike" kern="1200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1820220" y="1845221"/>
        <a:ext cx="1706642" cy="1073643"/>
      </dsp:txXfrm>
    </dsp:sp>
    <dsp:sp modelId="{382AF6E0-3245-4B25-AA4C-E7204F065004}">
      <dsp:nvSpPr>
        <dsp:cNvPr id="0" name=""/>
        <dsp:cNvSpPr/>
      </dsp:nvSpPr>
      <dsp:spPr>
        <a:xfrm rot="13196466">
          <a:off x="3289905" y="1736581"/>
          <a:ext cx="903693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903693" y="107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3196466">
        <a:off x="3719159" y="1724726"/>
        <a:ext cx="45184" cy="45184"/>
      </dsp:txXfrm>
    </dsp:sp>
    <dsp:sp modelId="{6C5075BC-AB13-4679-84EA-59E82AB7F11F}">
      <dsp:nvSpPr>
        <dsp:cNvPr id="0" name=""/>
        <dsp:cNvSpPr/>
      </dsp:nvSpPr>
      <dsp:spPr>
        <a:xfrm>
          <a:off x="2029439" y="491220"/>
          <a:ext cx="1706642" cy="107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European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 pricing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84" charset="-128"/>
            </a:rPr>
            <a:t>corridor</a:t>
          </a:r>
          <a:endParaRPr kumimoji="0" lang="en-US" sz="1100" b="0" i="0" u="none" strike="noStrike" kern="1200" cap="none" normalizeH="0" baseline="0" smtClean="0">
            <a:ln/>
            <a:effectLst/>
            <a:latin typeface="Arial" charset="0"/>
            <a:ea typeface="ＭＳ Ｐゴシック" pitchFamily="84" charset="-128"/>
          </a:endParaRPr>
        </a:p>
      </dsp:txBody>
      <dsp:txXfrm>
        <a:off x="2029439" y="491220"/>
        <a:ext cx="1706642" cy="1073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0.62725</cdr:x>
      <cdr:y>0.50675</cdr:y>
    </cdr:from>
    <cdr:to>
      <cdr:x>0.94025</cdr:x>
      <cdr:y>0.59225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77396" y="2847808"/>
          <a:ext cx="2882941" cy="48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425" b="1" i="0" u="none" strike="noStrike" baseline="0">
              <a:solidFill>
                <a:srgbClr val="000080"/>
              </a:solidFill>
              <a:latin typeface="Arial"/>
              <a:cs typeface="Arial"/>
            </a:rPr>
            <a:t>After-Tax Average R&amp;D Costs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0.82228</cdr:x>
      <cdr:y>0.47854</cdr:y>
    </cdr:from>
    <cdr:to>
      <cdr:x>0.89923</cdr:x>
      <cdr:y>0.626</cdr:y>
    </cdr:to>
    <cdr:sp macro="" textlink="">
      <cdr:nvSpPr>
        <cdr:cNvPr id="256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9025" y="2278932"/>
          <a:ext cx="606315" cy="702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85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Our Healthier Nation target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0.01107</cdr:x>
      <cdr:y>0.72134</cdr:y>
    </cdr:from>
    <cdr:to>
      <cdr:x>0.9852</cdr:x>
      <cdr:y>0.89709</cdr:y>
    </cdr:to>
    <cdr:sp macro="" textlink="">
      <cdr:nvSpPr>
        <cdr:cNvPr id="1025" name="Text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874" y="5682143"/>
          <a:ext cx="4388776" cy="13844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GB" sz="700" b="0" i="1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Notes: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The dashed line is a reference line showing equality between generic dispensing and prescribing.  </a:t>
          </a:r>
        </a:p>
        <a:p xmlns:a="http://schemas.openxmlformats.org/drawingml/2006/main">
          <a:pPr algn="r" rtl="0"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Figures include all prescription items dispensed by community pharmacists and appliance </a:t>
          </a:r>
        </a:p>
        <a:p xmlns:a="http://schemas.openxmlformats.org/drawingml/2006/main">
          <a:pPr algn="r" rtl="0"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contractors, dispensing doctors and personal administration.    </a:t>
          </a:r>
        </a:p>
        <a:p xmlns:a="http://schemas.openxmlformats.org/drawingml/2006/main">
          <a:pPr algn="r" rtl="0"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Data points relate to British National Formulary chapters.</a:t>
          </a:r>
        </a:p>
        <a:p xmlns:a="http://schemas.openxmlformats.org/drawingml/2006/main">
          <a:pPr algn="r" rtl="0"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1 Including urinary tract disorders.</a:t>
          </a:r>
        </a:p>
        <a:p xmlns:a="http://schemas.openxmlformats.org/drawingml/2006/main">
          <a:pPr algn="r" rtl="0"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2 Including </a:t>
          </a:r>
          <a:r>
            <a:rPr lang="en-GB" sz="700" b="0" i="0" u="none" strike="noStrike" baseline="0" dirty="0" err="1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immunosuppression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.</a:t>
          </a:r>
        </a:p>
        <a:p xmlns:a="http://schemas.openxmlformats.org/drawingml/2006/main">
          <a:pPr algn="r" rtl="0">
            <a:defRPr sz="1000"/>
          </a:pPr>
          <a:r>
            <a:rPr lang="en-GB" sz="700" b="0" i="1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Sources:   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Prescriptions Dispensed in the Community Statistics: England (DH).</a:t>
          </a:r>
        </a:p>
        <a:p xmlns:a="http://schemas.openxmlformats.org/drawingml/2006/main">
          <a:pPr marL="0" marR="0" indent="0" algn="r" defTabSz="914400" rtl="0" eaLnBrk="1" fontAlgn="auto" latinLnBrk="0" hangingPunct="1">
            <a:lnSpc>
              <a:spcPts val="7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Prescriptions Dispensed in the Community Statistics: England (IC).  </a:t>
          </a: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Helvetica" pitchFamily="34" charset="0"/>
              <a:ea typeface="+mn-ea"/>
              <a:cs typeface="Helvetica" pitchFamily="34" charset="0"/>
            </a:rPr>
            <a:t>Copyright © 2010, Re-used with the </a:t>
          </a:r>
        </a:p>
        <a:p xmlns:a="http://schemas.openxmlformats.org/drawingml/2006/main">
          <a:pPr marL="0" marR="0" indent="0" algn="r" defTabSz="914400" rtl="0" eaLnBrk="1" fontAlgn="auto" latinLnBrk="0" hangingPunct="1">
            <a:lnSpc>
              <a:spcPts val="7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Helvetica" pitchFamily="34" charset="0"/>
              <a:ea typeface="+mn-ea"/>
              <a:cs typeface="Helvetica" pitchFamily="34" charset="0"/>
            </a:rPr>
            <a:t>                 permission of The Health and Social Care Information Centre.  All rights reserved.</a:t>
          </a: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en-GB" sz="700" b="0" i="0" u="none" strike="noStrike" baseline="0" dirty="0">
            <a:solidFill>
              <a:schemeClr val="bg1">
                <a:lumMod val="50000"/>
              </a:schemeClr>
            </a:solidFill>
            <a:latin typeface="Helvetica"/>
            <a:cs typeface="Helvetica"/>
          </a:endParaRPr>
        </a:p>
      </cdr:txBody>
    </cdr:sp>
  </cdr:relSizeAnchor>
  <cdr:relSizeAnchor xmlns:cdr="http://schemas.openxmlformats.org/drawingml/2006/chartDrawing">
    <cdr:from>
      <cdr:x>0.32771</cdr:x>
      <cdr:y>0.48729</cdr:y>
    </cdr:from>
    <cdr:to>
      <cdr:x>0.49173</cdr:x>
      <cdr:y>0.5195</cdr:y>
    </cdr:to>
    <cdr:sp macro="" textlink="">
      <cdr:nvSpPr>
        <cdr:cNvPr id="1026" name="Tex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6440" y="3838469"/>
          <a:ext cx="738963" cy="253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Immunological</a:t>
          </a:r>
        </a:p>
      </cdr:txBody>
    </cdr:sp>
  </cdr:relSizeAnchor>
  <cdr:relSizeAnchor xmlns:cdr="http://schemas.openxmlformats.org/drawingml/2006/chartDrawing">
    <cdr:from>
      <cdr:x>0.46714</cdr:x>
      <cdr:y>0.54921</cdr:y>
    </cdr:from>
    <cdr:to>
      <cdr:x>0.68114</cdr:x>
      <cdr:y>0.59024</cdr:y>
    </cdr:to>
    <cdr:sp macro="" textlink="">
      <cdr:nvSpPr>
        <cdr:cNvPr id="1027" name="Tex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4618" y="4326251"/>
          <a:ext cx="964139" cy="323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Obstetrics &amp; gynaecology</a:t>
          </a:r>
          <a:r>
            <a:rPr lang="en-GB" sz="800" b="0" i="0" u="none" strike="noStrike" baseline="30000">
              <a:solidFill>
                <a:srgbClr val="000000"/>
              </a:solidFill>
              <a:latin typeface="Helvetica"/>
              <a:cs typeface="Helvetica"/>
            </a:rPr>
            <a:t>1</a:t>
          </a:r>
        </a:p>
      </cdr:txBody>
    </cdr:sp>
  </cdr:relSizeAnchor>
  <cdr:relSizeAnchor xmlns:cdr="http://schemas.openxmlformats.org/drawingml/2006/chartDrawing">
    <cdr:from>
      <cdr:x>0.41416</cdr:x>
      <cdr:y>0.60433</cdr:y>
    </cdr:from>
    <cdr:to>
      <cdr:x>0.62368</cdr:x>
      <cdr:y>0.64348</cdr:y>
    </cdr:to>
    <cdr:sp macro="" textlink="">
      <cdr:nvSpPr>
        <cdr:cNvPr id="1028" name="Text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65925" y="4760413"/>
          <a:ext cx="943950" cy="308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Ear, nose &amp; oropharynx</a:t>
          </a:r>
        </a:p>
      </cdr:txBody>
    </cdr:sp>
  </cdr:relSizeAnchor>
  <cdr:relSizeAnchor xmlns:cdr="http://schemas.openxmlformats.org/drawingml/2006/chartDrawing">
    <cdr:from>
      <cdr:x>0.43275</cdr:x>
      <cdr:y>0.51557</cdr:y>
    </cdr:from>
    <cdr:to>
      <cdr:x>0.485</cdr:x>
      <cdr:y>0.54159</cdr:y>
    </cdr:to>
    <cdr:sp macro="" textlink="">
      <cdr:nvSpPr>
        <cdr:cNvPr id="1029" name="Text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3715" y="4960414"/>
          <a:ext cx="304224" cy="254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Skin</a:t>
          </a:r>
        </a:p>
      </cdr:txBody>
    </cdr:sp>
  </cdr:relSizeAnchor>
  <cdr:relSizeAnchor xmlns:cdr="http://schemas.openxmlformats.org/drawingml/2006/chartDrawing">
    <cdr:from>
      <cdr:x>0.68618</cdr:x>
      <cdr:y>0.26603</cdr:y>
    </cdr:from>
    <cdr:to>
      <cdr:x>0.81444</cdr:x>
      <cdr:y>0.29057</cdr:y>
    </cdr:to>
    <cdr:sp macro="" textlink="">
      <cdr:nvSpPr>
        <cdr:cNvPr id="1030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21818" y="2536016"/>
          <a:ext cx="747822" cy="240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Endocrine</a:t>
          </a:r>
        </a:p>
      </cdr:txBody>
    </cdr:sp>
  </cdr:relSizeAnchor>
  <cdr:relSizeAnchor xmlns:cdr="http://schemas.openxmlformats.org/drawingml/2006/chartDrawing">
    <cdr:from>
      <cdr:x>0.85114</cdr:x>
      <cdr:y>0.17518</cdr:y>
    </cdr:from>
    <cdr:to>
      <cdr:x>1</cdr:x>
      <cdr:y>0.21091</cdr:y>
    </cdr:to>
    <cdr:sp macro="" textlink="">
      <cdr:nvSpPr>
        <cdr:cNvPr id="1031" name="Text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4662" y="1379940"/>
          <a:ext cx="670663" cy="2814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Cardio-vascular</a:t>
          </a:r>
        </a:p>
      </cdr:txBody>
    </cdr:sp>
  </cdr:relSizeAnchor>
  <cdr:relSizeAnchor xmlns:cdr="http://schemas.openxmlformats.org/drawingml/2006/chartDrawing">
    <cdr:from>
      <cdr:x>0.86102</cdr:x>
      <cdr:y>0.14409</cdr:y>
    </cdr:from>
    <cdr:to>
      <cdr:x>0.95952</cdr:x>
      <cdr:y>0.16384</cdr:y>
    </cdr:to>
    <cdr:sp macro="" textlink="">
      <cdr:nvSpPr>
        <cdr:cNvPr id="1032" name="Text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41625" y="1353058"/>
          <a:ext cx="547319" cy="192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Infections</a:t>
          </a:r>
        </a:p>
      </cdr:txBody>
    </cdr:sp>
  </cdr:relSizeAnchor>
  <cdr:relSizeAnchor xmlns:cdr="http://schemas.openxmlformats.org/drawingml/2006/chartDrawing">
    <cdr:from>
      <cdr:x>0.76693</cdr:x>
      <cdr:y>0.19283</cdr:y>
    </cdr:from>
    <cdr:to>
      <cdr:x>0.8763</cdr:x>
      <cdr:y>0.24708</cdr:y>
    </cdr:to>
    <cdr:sp macro="" textlink="">
      <cdr:nvSpPr>
        <cdr:cNvPr id="1033" name="Text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5269" y="1518975"/>
          <a:ext cx="492747" cy="427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Central nervous system</a:t>
          </a:r>
        </a:p>
      </cdr:txBody>
    </cdr:sp>
  </cdr:relSizeAnchor>
  <cdr:relSizeAnchor xmlns:cdr="http://schemas.openxmlformats.org/drawingml/2006/chartDrawing">
    <cdr:from>
      <cdr:x>0.67311</cdr:x>
      <cdr:y>0.38242</cdr:y>
    </cdr:from>
    <cdr:to>
      <cdr:x>0.84836</cdr:x>
      <cdr:y>0.42443</cdr:y>
    </cdr:to>
    <cdr:sp macro="" textlink="">
      <cdr:nvSpPr>
        <cdr:cNvPr id="1034" name="Text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2579" y="3012389"/>
          <a:ext cx="789559" cy="330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Malignant disease</a:t>
          </a:r>
          <a:r>
            <a:rPr lang="en-GB" sz="800" b="0" i="0" u="none" strike="noStrike" baseline="30000">
              <a:solidFill>
                <a:srgbClr val="000000"/>
              </a:solidFill>
              <a:latin typeface="Helvetica"/>
              <a:cs typeface="Helvetica"/>
            </a:rPr>
            <a:t>2</a:t>
          </a:r>
        </a:p>
      </cdr:txBody>
    </cdr:sp>
  </cdr:relSizeAnchor>
  <cdr:relSizeAnchor xmlns:cdr="http://schemas.openxmlformats.org/drawingml/2006/chartDrawing">
    <cdr:from>
      <cdr:x>0.8041</cdr:x>
      <cdr:y>0.27477</cdr:y>
    </cdr:from>
    <cdr:to>
      <cdr:x>0.92868</cdr:x>
      <cdr:y>0.32164</cdr:y>
    </cdr:to>
    <cdr:sp macro="" textlink="">
      <cdr:nvSpPr>
        <cdr:cNvPr id="1035" name="Text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22732" y="2164410"/>
          <a:ext cx="561273" cy="369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Musculo-skeletal</a:t>
          </a:r>
        </a:p>
      </cdr:txBody>
    </cdr:sp>
  </cdr:relSizeAnchor>
  <cdr:relSizeAnchor xmlns:cdr="http://schemas.openxmlformats.org/drawingml/2006/chartDrawing">
    <cdr:from>
      <cdr:x>0.70306</cdr:x>
      <cdr:y>0.23972</cdr:y>
    </cdr:from>
    <cdr:to>
      <cdr:x>0.91332</cdr:x>
      <cdr:y>0.27131</cdr:y>
    </cdr:to>
    <cdr:sp macro="" textlink="">
      <cdr:nvSpPr>
        <cdr:cNvPr id="1036" name="Text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7515" y="1888316"/>
          <a:ext cx="947286" cy="248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Gastro-intestinal</a:t>
          </a:r>
        </a:p>
      </cdr:txBody>
    </cdr:sp>
  </cdr:relSizeAnchor>
  <cdr:relSizeAnchor xmlns:cdr="http://schemas.openxmlformats.org/drawingml/2006/chartDrawing">
    <cdr:from>
      <cdr:x>0.50567</cdr:x>
      <cdr:y>0.37412</cdr:y>
    </cdr:from>
    <cdr:to>
      <cdr:x>0.69576</cdr:x>
      <cdr:y>0.4035</cdr:y>
    </cdr:to>
    <cdr:sp macro="" textlink="">
      <cdr:nvSpPr>
        <cdr:cNvPr id="1037" name="Text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9771" y="3587260"/>
          <a:ext cx="1107943" cy="28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Anaesthesia</a:t>
          </a:r>
        </a:p>
      </cdr:txBody>
    </cdr:sp>
  </cdr:relSizeAnchor>
  <cdr:relSizeAnchor xmlns:cdr="http://schemas.openxmlformats.org/drawingml/2006/chartDrawing">
    <cdr:from>
      <cdr:x>0.61378</cdr:x>
      <cdr:y>0.4381</cdr:y>
    </cdr:from>
    <cdr:to>
      <cdr:x>0.77769</cdr:x>
      <cdr:y>0.46654</cdr:y>
    </cdr:to>
    <cdr:sp macro="" textlink="">
      <cdr:nvSpPr>
        <cdr:cNvPr id="1038" name="Text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65278" y="3451018"/>
          <a:ext cx="738468" cy="224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Respiratory</a:t>
          </a:r>
        </a:p>
      </cdr:txBody>
    </cdr:sp>
  </cdr:relSizeAnchor>
  <cdr:relSizeAnchor xmlns:cdr="http://schemas.openxmlformats.org/drawingml/2006/chartDrawing">
    <cdr:from>
      <cdr:x>0.59151</cdr:x>
      <cdr:y>0.469</cdr:y>
    </cdr:from>
    <cdr:to>
      <cdr:x>0.65797</cdr:x>
      <cdr:y>0.49205</cdr:y>
    </cdr:to>
    <cdr:sp macro="" textlink="">
      <cdr:nvSpPr>
        <cdr:cNvPr id="1039" name="Text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69268" y="4508216"/>
          <a:ext cx="387871" cy="223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Eye</a:t>
          </a:r>
        </a:p>
      </cdr:txBody>
    </cdr:sp>
  </cdr:relSizeAnchor>
  <cdr:relSizeAnchor xmlns:cdr="http://schemas.openxmlformats.org/drawingml/2006/chartDrawing">
    <cdr:from>
      <cdr:x>0.40955</cdr:x>
      <cdr:y>0.44471</cdr:y>
    </cdr:from>
    <cdr:to>
      <cdr:x>0.58989</cdr:x>
      <cdr:y>0.47896</cdr:y>
    </cdr:to>
    <cdr:sp macro="" textlink="">
      <cdr:nvSpPr>
        <cdr:cNvPr id="1040" name="Text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5156" y="3503080"/>
          <a:ext cx="812490" cy="2697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Helvetica"/>
              <a:cs typeface="Helvetica"/>
            </a:rPr>
            <a:t>Nutrition &amp; blood</a:t>
          </a:r>
        </a:p>
      </cdr:txBody>
    </cdr:sp>
  </cdr:relSizeAnchor>
  <cdr:relSizeAnchor xmlns:cdr="http://schemas.openxmlformats.org/drawingml/2006/chartDrawing">
    <cdr:from>
      <cdr:x>0.0861</cdr:x>
      <cdr:y>0.10069</cdr:y>
    </cdr:from>
    <cdr:to>
      <cdr:x>0.92868</cdr:x>
      <cdr:y>0.64185</cdr:y>
    </cdr:to>
    <cdr:sp macro="" textlink="">
      <cdr:nvSpPr>
        <cdr:cNvPr id="1041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3554" y="771525"/>
          <a:ext cx="3876495" cy="435730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714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0.00175</cdr:x>
      <cdr:y>0</cdr:y>
    </cdr:from>
    <cdr:to>
      <cdr:x>0.95625</cdr:x>
      <cdr:y>0.04789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30" y="0"/>
          <a:ext cx="5849102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900" b="0" i="0" u="none" strike="noStrike" baseline="0">
              <a:solidFill>
                <a:srgbClr val="C90000"/>
              </a:solidFill>
              <a:latin typeface="Helvetica"/>
              <a:cs typeface="Helvetica"/>
            </a:rPr>
            <a:t>Figure 4.3</a:t>
          </a:r>
          <a:r>
            <a:rPr lang="en-GB" sz="900" b="1" i="0" u="none" strike="noStrike" baseline="0">
              <a:solidFill>
                <a:srgbClr val="C90000"/>
              </a:solidFill>
              <a:latin typeface="Helvetica"/>
              <a:cs typeface="Helvetica"/>
            </a:rPr>
            <a:t>   Relationship between generic prescribing and generic dispensing,</a:t>
          </a:r>
        </a:p>
        <a:p xmlns:a="http://schemas.openxmlformats.org/drawingml/2006/main">
          <a:pPr algn="l" rtl="0">
            <a:defRPr sz="1000"/>
          </a:pPr>
          <a:r>
            <a:rPr lang="en-GB" sz="900" b="1" i="0" u="none" strike="noStrike" baseline="0">
              <a:solidFill>
                <a:srgbClr val="C90000"/>
              </a:solidFill>
              <a:latin typeface="Helvetica"/>
              <a:cs typeface="Helvetica"/>
            </a:rPr>
            <a:t>England, 2009</a:t>
          </a:r>
        </a:p>
      </cdr:txBody>
    </cdr:sp>
  </cdr:relSizeAnchor>
  <cdr:relSizeAnchor xmlns:cdr="http://schemas.openxmlformats.org/drawingml/2006/chartDrawing">
    <cdr:from>
      <cdr:x>0.00225</cdr:x>
      <cdr:y>0.056</cdr:y>
    </cdr:from>
    <cdr:to>
      <cdr:x>0.38642</cdr:x>
      <cdr:y>0.09077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50" y="429306"/>
          <a:ext cx="1706649" cy="266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1" i="0" u="none" strike="noStrike" baseline="0">
              <a:solidFill>
                <a:srgbClr val="000000"/>
              </a:solidFill>
              <a:latin typeface="Helvetica"/>
              <a:cs typeface="Helvetica"/>
            </a:rPr>
            <a:t>Per cent of items dispensed as generics</a:t>
          </a:r>
        </a:p>
      </cdr:txBody>
    </cdr:sp>
  </cdr:relSizeAnchor>
  <cdr:relSizeAnchor xmlns:cdr="http://schemas.openxmlformats.org/drawingml/2006/chartDrawing">
    <cdr:from>
      <cdr:x>0.06075</cdr:x>
      <cdr:y>0.09203</cdr:y>
    </cdr:from>
    <cdr:to>
      <cdr:x>0.13869</cdr:x>
      <cdr:y>0.15828</cdr:y>
    </cdr:to>
    <cdr:pic>
      <cdr:nvPicPr>
        <cdr:cNvPr id="1049" name="Picture 25" descr="mini OHE-new-Research-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54361" y="539642"/>
          <a:ext cx="582869" cy="388405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0.04234</cdr:x>
      <cdr:y>0.8776</cdr:y>
    </cdr:from>
    <cdr:to>
      <cdr:x>0.99638</cdr:x>
      <cdr:y>0.99792</cdr:y>
    </cdr:to>
    <cdr:sp macro="" textlink="">
      <cdr:nvSpPr>
        <cdr:cNvPr id="1025" name="Text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024" y="4607232"/>
          <a:ext cx="7369266" cy="631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lnSpc>
              <a:spcPts val="700"/>
            </a:lnSpc>
            <a:defRPr sz="1000"/>
          </a:pPr>
          <a:r>
            <a:rPr lang="en-GB" sz="700" b="0" i="1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Notes: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D</a:t>
          </a:r>
          <a:r>
            <a:rPr lang="en-GB" sz="700" b="0" i="0" baseline="0" dirty="0">
              <a:solidFill>
                <a:schemeClr val="bg1">
                  <a:lumMod val="50000"/>
                </a:schemeClr>
              </a:solidFill>
              <a:effectLst/>
              <a:latin typeface="Helvetica" pitchFamily="34" charset="0"/>
              <a:ea typeface="+mn-ea"/>
              <a:cs typeface="Helvetica" pitchFamily="34" charset="0"/>
            </a:rPr>
            <a:t>ata from 1994 have been revised, see DH Statistics Bulletin 2000/20.</a:t>
          </a:r>
        </a:p>
        <a:p xmlns:a="http://schemas.openxmlformats.org/drawingml/2006/main">
          <a:pPr algn="l" rtl="0">
            <a:lnSpc>
              <a:spcPts val="700"/>
            </a:lnSpc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effectLst/>
              <a:latin typeface="Helvetica" pitchFamily="34" charset="0"/>
              <a:ea typeface="+mn-ea"/>
              <a:cs typeface="Helvetica" pitchFamily="34" charset="0"/>
            </a:rPr>
            <a:t>                 1F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rPr>
            <a:t>igures 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relate to community pharmacists and appliance contractors contracted to the NHS</a:t>
          </a:r>
        </a:p>
        <a:p xmlns:a="http://schemas.openxmlformats.org/drawingml/2006/main">
          <a:pPr algn="l" rtl="0"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and from 1991 include dispensing doctors and items personally administered. </a:t>
          </a:r>
        </a:p>
        <a:p xmlns:a="http://schemas.openxmlformats.org/drawingml/2006/main">
          <a:pPr algn="l" rtl="0">
            <a:defRPr sz="1000"/>
          </a:pPr>
          <a:r>
            <a:rPr lang="en-GB" sz="700" b="0" i="1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Sources:   </a:t>
          </a: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Prescriptions Dispensed in the Community Statistics: England (DH).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7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GB" sz="700" b="0" i="0" u="none" strike="noStrike" baseline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rPr>
            <a:t>                 Prescriptions Dispensed in the Community Statistics: England (IC). </a:t>
          </a: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Helvetica" pitchFamily="34" charset="0"/>
              <a:ea typeface="+mn-ea"/>
              <a:cs typeface="Helvetica" pitchFamily="34" charset="0"/>
            </a:rPr>
            <a:t>Copyright © 2010, Re-used with 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7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Helvetica" pitchFamily="34" charset="0"/>
              <a:ea typeface="+mn-ea"/>
              <a:cs typeface="Helvetica" pitchFamily="34" charset="0"/>
            </a:rPr>
            <a:t>                  the permission of The Health and Social Care Information Centre.  All rights reserved.</a:t>
          </a: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en-GB" sz="700" b="0" i="0" u="none" strike="noStrike" baseline="0" dirty="0">
            <a:solidFill>
              <a:srgbClr val="000000"/>
            </a:solidFill>
            <a:latin typeface="Helvetica"/>
            <a:cs typeface="Helvetica"/>
          </a:endParaRPr>
        </a:p>
      </cdr:txBody>
    </cdr:sp>
  </cdr:relSizeAnchor>
  <cdr:relSizeAnchor xmlns:cdr="http://schemas.openxmlformats.org/drawingml/2006/chartDrawing">
    <cdr:from>
      <cdr:x>0.30532</cdr:x>
      <cdr:y>0.72472</cdr:y>
    </cdr:from>
    <cdr:to>
      <cdr:x>0.54682</cdr:x>
      <cdr:y>0.76022</cdr:y>
    </cdr:to>
    <cdr:sp macro="" textlink="">
      <cdr:nvSpPr>
        <cdr:cNvPr id="1026" name="Tex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1093" y="3635154"/>
          <a:ext cx="2025786" cy="178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900" b="1" i="0" u="none" strike="noStrike" baseline="0" dirty="0">
              <a:solidFill>
                <a:srgbClr val="000000"/>
              </a:solidFill>
              <a:latin typeface="Helvetica"/>
              <a:cs typeface="Helvetica"/>
            </a:rPr>
            <a:t>Dressings and appliances</a:t>
          </a:r>
        </a:p>
      </cdr:txBody>
    </cdr:sp>
  </cdr:relSizeAnchor>
  <cdr:relSizeAnchor xmlns:cdr="http://schemas.openxmlformats.org/drawingml/2006/chartDrawing">
    <cdr:from>
      <cdr:x>0.50553</cdr:x>
      <cdr:y>0.49569</cdr:y>
    </cdr:from>
    <cdr:to>
      <cdr:x>0.68499</cdr:x>
      <cdr:y>0.54504</cdr:y>
    </cdr:to>
    <cdr:sp macro="" textlink="">
      <cdr:nvSpPr>
        <cdr:cNvPr id="1027" name="Tex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40563" y="2486358"/>
          <a:ext cx="1505373" cy="2475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900" b="1" i="0" u="none" strike="noStrike" baseline="0" dirty="0">
              <a:solidFill>
                <a:srgbClr val="000000"/>
              </a:solidFill>
              <a:latin typeface="Helvetica"/>
              <a:cs typeface="Helvetica"/>
            </a:rPr>
            <a:t>Generics dispensed</a:t>
          </a:r>
        </a:p>
      </cdr:txBody>
    </cdr:sp>
  </cdr:relSizeAnchor>
  <cdr:relSizeAnchor xmlns:cdr="http://schemas.openxmlformats.org/drawingml/2006/chartDrawing">
    <cdr:from>
      <cdr:x>0.41852</cdr:x>
      <cdr:y>0.24915</cdr:y>
    </cdr:from>
    <cdr:to>
      <cdr:x>0.53352</cdr:x>
      <cdr:y>0.2739</cdr:y>
    </cdr:to>
    <cdr:sp macro="" textlink="">
      <cdr:nvSpPr>
        <cdr:cNvPr id="1028" name="Text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10699" y="1249714"/>
          <a:ext cx="964660" cy="124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900" b="1" i="0" u="none" strike="noStrike" baseline="0">
              <a:solidFill>
                <a:srgbClr val="000000"/>
              </a:solidFill>
              <a:latin typeface="Helvetica"/>
              <a:cs typeface="Helvetica"/>
            </a:rPr>
            <a:t>Branded</a:t>
          </a:r>
        </a:p>
      </cdr:txBody>
    </cdr:sp>
  </cdr:relSizeAnchor>
  <cdr:relSizeAnchor xmlns:cdr="http://schemas.openxmlformats.org/drawingml/2006/chartDrawing">
    <cdr:from>
      <cdr:x>0</cdr:x>
      <cdr:y>0.0619</cdr:y>
    </cdr:from>
    <cdr:to>
      <cdr:x>0.41275</cdr:x>
      <cdr:y>0.08665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" y="324939"/>
          <a:ext cx="3597271" cy="129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1" i="0" u="none" strike="noStrike" baseline="0">
              <a:solidFill>
                <a:srgbClr val="000000"/>
              </a:solidFill>
              <a:latin typeface="Helvetica"/>
              <a:cs typeface="Helvetica"/>
            </a:rPr>
            <a:t>Per cent of total items dispensed</a:t>
          </a:r>
        </a:p>
      </cdr:txBody>
    </cdr:sp>
  </cdr:relSizeAnchor>
  <cdr:relSizeAnchor xmlns:cdr="http://schemas.openxmlformats.org/drawingml/2006/chartDrawing">
    <cdr:from>
      <cdr:x>0.09085</cdr:x>
      <cdr:y>0.11672</cdr:y>
    </cdr:from>
    <cdr:to>
      <cdr:x>0.19235</cdr:x>
      <cdr:y>0.20703</cdr:y>
    </cdr:to>
    <cdr:pic>
      <cdr:nvPicPr>
        <cdr:cNvPr id="1034" name="Picture 10" descr="mini OHE-new-Research-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1792" y="612756"/>
          <a:ext cx="884607" cy="47411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0.01233</cdr:x>
      <cdr:y>0.75276</cdr:y>
    </cdr:from>
    <cdr:to>
      <cdr:x>0.93125</cdr:x>
      <cdr:y>0.98868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428" y="3639652"/>
          <a:ext cx="7708223" cy="1140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Note:</a:t>
          </a:r>
          <a:r>
            <a:rPr lang="en-GB" sz="700" baseline="0" dirty="0">
              <a:solidFill>
                <a:schemeClr val="bg1">
                  <a:lumMod val="50000"/>
                </a:schemeClr>
              </a:solidFill>
            </a:rPr>
            <a:t>         2008 and 2009 data are OHE estimates based on published estimated out-turns or planned projections.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Sources:   Consumer Trends (ONS). 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Annual Abstract of Statistics (ONS). 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Economic Trends (ONS). 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The Government's Expenditure Plans (DH). 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Department of Health Departmental Report (DH).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Health Statistics Wales (NAW).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NHS Board Operating Costs and Capital Expenditure, ISD Scotland (ISD).                       </a:t>
          </a: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                   Scottish Health Statistics (ISD). </a:t>
          </a:r>
          <a:endParaRPr lang="en-GB" sz="7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Public Expenditure Statistical Analyses (HM Treasury).                                                                         </a:t>
          </a: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Hospital Prescribing (IC).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Prescription Pricing Authority Annual Reports                                         </a:t>
          </a:r>
          <a:r>
            <a:rPr lang="en-GB" sz="105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                                   </a:t>
          </a:r>
          <a:r>
            <a:rPr lang="en-GB" sz="7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Economic Trends and Labour Market Review (ONS).  </a:t>
          </a:r>
          <a:endParaRPr lang="en-GB" sz="7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Health and Personal Services Statistics for England (DH). </a:t>
          </a:r>
        </a:p>
        <a:p xmlns:a="http://schemas.openxmlformats.org/drawingml/2006/main">
          <a:r>
            <a:rPr lang="en-GB" sz="700" dirty="0">
              <a:solidFill>
                <a:schemeClr val="bg1">
                  <a:lumMod val="50000"/>
                </a:schemeClr>
              </a:solidFill>
            </a:rPr>
            <a:t>                   Intercontinental Medical Statistics (IMS).</a:t>
          </a:r>
        </a:p>
      </cdr:txBody>
    </cdr:sp>
  </cdr:relSizeAnchor>
  <cdr:relSizeAnchor xmlns:cdr="http://schemas.openxmlformats.org/drawingml/2006/chartDrawing">
    <cdr:from>
      <cdr:x>0.70031</cdr:x>
      <cdr:y>0.09849</cdr:y>
    </cdr:from>
    <cdr:to>
      <cdr:x>0.85289</cdr:x>
      <cdr:y>0.17279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74475" y="442677"/>
          <a:ext cx="1279894" cy="33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NHS expenditure</a:t>
          </a:r>
        </a:p>
      </cdr:txBody>
    </cdr:sp>
  </cdr:relSizeAnchor>
  <cdr:relSizeAnchor xmlns:cdr="http://schemas.openxmlformats.org/drawingml/2006/chartDrawing">
    <cdr:from>
      <cdr:x>0.69346</cdr:x>
      <cdr:y>0.51648</cdr:y>
    </cdr:from>
    <cdr:to>
      <cdr:x>0.88783</cdr:x>
      <cdr:y>0.56084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817014" y="2321395"/>
          <a:ext cx="1630444" cy="19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Medicines expenditure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3A25-F16B-4B5D-B1B6-37B9A835E5BE}" type="datetimeFigureOut">
              <a:rPr lang="en-US" smtClean="0"/>
              <a:pPr/>
              <a:t>2/20/2012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3BAA-34D0-41BD-9585-BE976B59886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69601-F538-46D7-9456-D551668023D1}" type="datetimeFigureOut">
              <a:rPr lang="en-GB" smtClean="0"/>
              <a:pPr/>
              <a:t>20/02/2012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9925-E926-4228-80D8-A78832AAA9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994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9925-E926-4228-80D8-A78832AAA9B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71100-31FD-43E5-8CFC-CFDCB5EC38ED}" type="slidenum">
              <a:rPr lang="en-GB"/>
              <a:pPr/>
              <a:t>10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2463" y="504825"/>
            <a:ext cx="5622925" cy="4217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330700"/>
            <a:ext cx="5021262" cy="4125913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9925-E926-4228-80D8-A78832AAA9B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909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ECD2D-E3C1-42F0-A8A0-DFEBA23D9090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D1BE04-6637-420B-B53F-AA458FE856FD}" type="datetimeFigureOut">
              <a:rPr lang="en-GB" smtClean="0"/>
              <a:pPr/>
              <a:t>20/02/2012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5C55EA-37DA-4EEC-BF33-57956B847D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082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1BE04-6637-420B-B53F-AA458FE856FD}" type="datetimeFigureOut">
              <a:rPr lang="en-GB" smtClean="0"/>
              <a:pPr/>
              <a:t>20/02/2012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D1BE04-6637-420B-B53F-AA458FE856FD}" type="datetimeFigureOut">
              <a:rPr lang="en-GB" noProof="0" smtClean="0"/>
              <a:pPr/>
              <a:t>20/02/2012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D1BE04-6637-420B-B53F-AA458FE856FD}" type="datetimeFigureOut">
              <a:rPr lang="en-GB" smtClean="0"/>
              <a:pPr/>
              <a:t>20/02/2012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5C55EA-37DA-4EEC-BF33-57956B847D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.org.uk/niceMedia/documents/CHD_Briefing_nov_04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rph.it/eNsmU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2" Type="http://schemas.openxmlformats.org/officeDocument/2006/relationships/tags" Target="../tags/tag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9" y="1775775"/>
            <a:ext cx="8299719" cy="1440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A perspective from Industry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Robert Day</a:t>
            </a:r>
          </a:p>
          <a:p>
            <a:r>
              <a:rPr lang="en-GB" dirty="0" smtClean="0"/>
              <a:t>Head of Oncology, Pfizer 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1688" y="2188922"/>
            <a:ext cx="7319962" cy="4272307"/>
            <a:chOff x="801688" y="1600200"/>
            <a:chExt cx="7319962" cy="4272307"/>
          </a:xfrm>
        </p:grpSpPr>
        <p:sp>
          <p:nvSpPr>
            <p:cNvPr id="26627" name="Freeform 3"/>
            <p:cNvSpPr>
              <a:spLocks/>
            </p:cNvSpPr>
            <p:nvPr/>
          </p:nvSpPr>
          <p:spPr bwMode="auto">
            <a:xfrm>
              <a:off x="1806575" y="4038600"/>
              <a:ext cx="2581275" cy="1054100"/>
            </a:xfrm>
            <a:custGeom>
              <a:avLst/>
              <a:gdLst>
                <a:gd name="T0" fmla="*/ 0 w 1830"/>
                <a:gd name="T1" fmla="*/ 0 h 664"/>
                <a:gd name="T2" fmla="*/ 0 w 1830"/>
                <a:gd name="T3" fmla="*/ 78 h 664"/>
                <a:gd name="T4" fmla="*/ 6 w 1830"/>
                <a:gd name="T5" fmla="*/ 150 h 664"/>
                <a:gd name="T6" fmla="*/ 22 w 1830"/>
                <a:gd name="T7" fmla="*/ 165 h 664"/>
                <a:gd name="T8" fmla="*/ 118 w 1830"/>
                <a:gd name="T9" fmla="*/ 245 h 664"/>
                <a:gd name="T10" fmla="*/ 151 w 1830"/>
                <a:gd name="T11" fmla="*/ 252 h 664"/>
                <a:gd name="T12" fmla="*/ 276 w 1830"/>
                <a:gd name="T13" fmla="*/ 266 h 664"/>
                <a:gd name="T14" fmla="*/ 382 w 1830"/>
                <a:gd name="T15" fmla="*/ 274 h 664"/>
                <a:gd name="T16" fmla="*/ 496 w 1830"/>
                <a:gd name="T17" fmla="*/ 287 h 664"/>
                <a:gd name="T18" fmla="*/ 578 w 1830"/>
                <a:gd name="T19" fmla="*/ 288 h 664"/>
                <a:gd name="T20" fmla="*/ 639 w 1830"/>
                <a:gd name="T21" fmla="*/ 302 h 664"/>
                <a:gd name="T22" fmla="*/ 705 w 1830"/>
                <a:gd name="T23" fmla="*/ 352 h 664"/>
                <a:gd name="T24" fmla="*/ 730 w 1830"/>
                <a:gd name="T25" fmla="*/ 365 h 664"/>
                <a:gd name="T26" fmla="*/ 752 w 1830"/>
                <a:gd name="T27" fmla="*/ 403 h 664"/>
                <a:gd name="T28" fmla="*/ 776 w 1830"/>
                <a:gd name="T29" fmla="*/ 447 h 664"/>
                <a:gd name="T30" fmla="*/ 819 w 1830"/>
                <a:gd name="T31" fmla="*/ 503 h 664"/>
                <a:gd name="T32" fmla="*/ 866 w 1830"/>
                <a:gd name="T33" fmla="*/ 555 h 664"/>
                <a:gd name="T34" fmla="*/ 962 w 1830"/>
                <a:gd name="T35" fmla="*/ 611 h 664"/>
                <a:gd name="T36" fmla="*/ 1090 w 1830"/>
                <a:gd name="T37" fmla="*/ 628 h 664"/>
                <a:gd name="T38" fmla="*/ 1225 w 1830"/>
                <a:gd name="T39" fmla="*/ 642 h 664"/>
                <a:gd name="T40" fmla="*/ 1377 w 1830"/>
                <a:gd name="T41" fmla="*/ 648 h 664"/>
                <a:gd name="T42" fmla="*/ 1520 w 1830"/>
                <a:gd name="T43" fmla="*/ 656 h 664"/>
                <a:gd name="T44" fmla="*/ 1611 w 1830"/>
                <a:gd name="T45" fmla="*/ 663 h 664"/>
                <a:gd name="T46" fmla="*/ 1696 w 1830"/>
                <a:gd name="T47" fmla="*/ 647 h 664"/>
                <a:gd name="T48" fmla="*/ 1746 w 1830"/>
                <a:gd name="T49" fmla="*/ 625 h 664"/>
                <a:gd name="T50" fmla="*/ 1784 w 1830"/>
                <a:gd name="T51" fmla="*/ 527 h 664"/>
                <a:gd name="T52" fmla="*/ 1809 w 1830"/>
                <a:gd name="T53" fmla="*/ 307 h 664"/>
                <a:gd name="T54" fmla="*/ 1821 w 1830"/>
                <a:gd name="T55" fmla="*/ 78 h 664"/>
                <a:gd name="T56" fmla="*/ 1829 w 1830"/>
                <a:gd name="T57" fmla="*/ 0 h 664"/>
                <a:gd name="T58" fmla="*/ 0 w 1830"/>
                <a:gd name="T5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0" h="664">
                  <a:moveTo>
                    <a:pt x="0" y="0"/>
                  </a:moveTo>
                  <a:lnTo>
                    <a:pt x="0" y="78"/>
                  </a:lnTo>
                  <a:lnTo>
                    <a:pt x="6" y="150"/>
                  </a:lnTo>
                  <a:lnTo>
                    <a:pt x="22" y="165"/>
                  </a:lnTo>
                  <a:lnTo>
                    <a:pt x="118" y="245"/>
                  </a:lnTo>
                  <a:lnTo>
                    <a:pt x="151" y="252"/>
                  </a:lnTo>
                  <a:lnTo>
                    <a:pt x="276" y="266"/>
                  </a:lnTo>
                  <a:lnTo>
                    <a:pt x="382" y="274"/>
                  </a:lnTo>
                  <a:lnTo>
                    <a:pt x="496" y="287"/>
                  </a:lnTo>
                  <a:lnTo>
                    <a:pt x="578" y="288"/>
                  </a:lnTo>
                  <a:lnTo>
                    <a:pt x="639" y="302"/>
                  </a:lnTo>
                  <a:lnTo>
                    <a:pt x="705" y="352"/>
                  </a:lnTo>
                  <a:lnTo>
                    <a:pt x="730" y="365"/>
                  </a:lnTo>
                  <a:lnTo>
                    <a:pt x="752" y="403"/>
                  </a:lnTo>
                  <a:lnTo>
                    <a:pt x="776" y="447"/>
                  </a:lnTo>
                  <a:lnTo>
                    <a:pt x="819" y="503"/>
                  </a:lnTo>
                  <a:lnTo>
                    <a:pt x="866" y="555"/>
                  </a:lnTo>
                  <a:lnTo>
                    <a:pt x="962" y="611"/>
                  </a:lnTo>
                  <a:lnTo>
                    <a:pt x="1090" y="628"/>
                  </a:lnTo>
                  <a:lnTo>
                    <a:pt x="1225" y="642"/>
                  </a:lnTo>
                  <a:lnTo>
                    <a:pt x="1377" y="648"/>
                  </a:lnTo>
                  <a:lnTo>
                    <a:pt x="1520" y="656"/>
                  </a:lnTo>
                  <a:lnTo>
                    <a:pt x="1611" y="663"/>
                  </a:lnTo>
                  <a:lnTo>
                    <a:pt x="1696" y="647"/>
                  </a:lnTo>
                  <a:lnTo>
                    <a:pt x="1746" y="625"/>
                  </a:lnTo>
                  <a:lnTo>
                    <a:pt x="1784" y="527"/>
                  </a:lnTo>
                  <a:lnTo>
                    <a:pt x="1809" y="307"/>
                  </a:lnTo>
                  <a:lnTo>
                    <a:pt x="1821" y="78"/>
                  </a:lnTo>
                  <a:lnTo>
                    <a:pt x="1829" y="0"/>
                  </a:lnTo>
                  <a:lnTo>
                    <a:pt x="0" y="0"/>
                  </a:lnTo>
                </a:path>
              </a:pathLst>
            </a:custGeom>
            <a:solidFill>
              <a:srgbClr val="FD2211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 b="1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801813" y="2376488"/>
              <a:ext cx="0" cy="3224212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4500563" y="4022725"/>
              <a:ext cx="0" cy="125413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5391150" y="4022725"/>
              <a:ext cx="0" cy="125413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6281738" y="4022725"/>
              <a:ext cx="0" cy="125413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7172325" y="4022725"/>
              <a:ext cx="0" cy="125413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801688" y="2763838"/>
              <a:ext cx="812723" cy="5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400" b="1"/>
                <a:t>Sales</a:t>
              </a:r>
            </a:p>
            <a:p>
              <a:pPr eaLnBrk="0" hangingPunct="0"/>
              <a:r>
                <a:rPr lang="en-GB" sz="1400" b="1"/>
                <a:t>income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876300" y="4286250"/>
              <a:ext cx="674865" cy="5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400" b="1"/>
                <a:t>R &amp; D</a:t>
              </a:r>
            </a:p>
            <a:p>
              <a:pPr eaLnBrk="0" hangingPunct="0"/>
              <a:r>
                <a:rPr lang="en-GB" sz="1400" b="1"/>
                <a:t>costs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4335463" y="5105400"/>
              <a:ext cx="66499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400" b="1"/>
                <a:t>Years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011738" y="1600200"/>
              <a:ext cx="2438400" cy="28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b="1"/>
                <a:t>Patent Expires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584450" y="3681413"/>
              <a:ext cx="28533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400" b="1"/>
                <a:t>5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3419475" y="3679825"/>
              <a:ext cx="384721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400" b="1"/>
                <a:t>10</a:t>
              </a:r>
            </a:p>
          </p:txBody>
        </p:sp>
        <p:grpSp>
          <p:nvGrpSpPr>
            <p:cNvPr id="26639" name="Group 15"/>
            <p:cNvGrpSpPr>
              <a:grpSpLocks/>
            </p:cNvGrpSpPr>
            <p:nvPr/>
          </p:nvGrpSpPr>
          <p:grpSpPr bwMode="auto">
            <a:xfrm>
              <a:off x="4306887" y="4151320"/>
              <a:ext cx="3048371" cy="312738"/>
              <a:chOff x="2924" y="2699"/>
              <a:chExt cx="2161" cy="197"/>
            </a:xfrm>
          </p:grpSpPr>
          <p:sp>
            <p:nvSpPr>
              <p:cNvPr id="26640" name="Rectangle 16"/>
              <p:cNvSpPr>
                <a:spLocks noChangeArrowheads="1"/>
              </p:cNvSpPr>
              <p:nvPr/>
            </p:nvSpPr>
            <p:spPr bwMode="auto">
              <a:xfrm>
                <a:off x="2924" y="2702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GB" sz="1400" b="1"/>
                  <a:t>15</a:t>
                </a:r>
              </a:p>
            </p:txBody>
          </p:sp>
          <p:sp>
            <p:nvSpPr>
              <p:cNvPr id="26641" name="Rectangle 17"/>
              <p:cNvSpPr>
                <a:spLocks noChangeArrowheads="1"/>
              </p:cNvSpPr>
              <p:nvPr/>
            </p:nvSpPr>
            <p:spPr bwMode="auto">
              <a:xfrm>
                <a:off x="3553" y="2701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GB" sz="1400" b="1"/>
                  <a:t>20</a:t>
                </a:r>
              </a:p>
            </p:txBody>
          </p:sp>
          <p:sp>
            <p:nvSpPr>
              <p:cNvPr id="26642" name="Rectangle 18"/>
              <p:cNvSpPr>
                <a:spLocks noChangeArrowheads="1"/>
              </p:cNvSpPr>
              <p:nvPr/>
            </p:nvSpPr>
            <p:spPr bwMode="auto">
              <a:xfrm>
                <a:off x="4183" y="2700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GB" sz="1400" b="1"/>
                  <a:t>25</a:t>
                </a:r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/>
            </p:nvSpPr>
            <p:spPr bwMode="auto">
              <a:xfrm>
                <a:off x="4812" y="2699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GB" sz="1400" b="1"/>
                  <a:t>30</a:t>
                </a:r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4387850" y="2379663"/>
              <a:ext cx="2786063" cy="1658937"/>
            </a:xfrm>
            <a:custGeom>
              <a:avLst/>
              <a:gdLst>
                <a:gd name="T0" fmla="*/ 0 w 1975"/>
                <a:gd name="T1" fmla="*/ 1038 h 1045"/>
                <a:gd name="T2" fmla="*/ 15 w 1975"/>
                <a:gd name="T3" fmla="*/ 848 h 1045"/>
                <a:gd name="T4" fmla="*/ 21 w 1975"/>
                <a:gd name="T5" fmla="*/ 682 h 1045"/>
                <a:gd name="T6" fmla="*/ 39 w 1975"/>
                <a:gd name="T7" fmla="*/ 533 h 1045"/>
                <a:gd name="T8" fmla="*/ 67 w 1975"/>
                <a:gd name="T9" fmla="*/ 394 h 1045"/>
                <a:gd name="T10" fmla="*/ 128 w 1975"/>
                <a:gd name="T11" fmla="*/ 311 h 1045"/>
                <a:gd name="T12" fmla="*/ 199 w 1975"/>
                <a:gd name="T13" fmla="*/ 230 h 1045"/>
                <a:gd name="T14" fmla="*/ 302 w 1975"/>
                <a:gd name="T15" fmla="*/ 175 h 1045"/>
                <a:gd name="T16" fmla="*/ 437 w 1975"/>
                <a:gd name="T17" fmla="*/ 128 h 1045"/>
                <a:gd name="T18" fmla="*/ 615 w 1975"/>
                <a:gd name="T19" fmla="*/ 99 h 1045"/>
                <a:gd name="T20" fmla="*/ 805 w 1975"/>
                <a:gd name="T21" fmla="*/ 74 h 1045"/>
                <a:gd name="T22" fmla="*/ 977 w 1975"/>
                <a:gd name="T23" fmla="*/ 36 h 1045"/>
                <a:gd name="T24" fmla="*/ 1136 w 1975"/>
                <a:gd name="T25" fmla="*/ 23 h 1045"/>
                <a:gd name="T26" fmla="*/ 1297 w 1975"/>
                <a:gd name="T27" fmla="*/ 0 h 1045"/>
                <a:gd name="T28" fmla="*/ 1346 w 1975"/>
                <a:gd name="T29" fmla="*/ 40 h 1045"/>
                <a:gd name="T30" fmla="*/ 1353 w 1975"/>
                <a:gd name="T31" fmla="*/ 66 h 1045"/>
                <a:gd name="T32" fmla="*/ 1368 w 1975"/>
                <a:gd name="T33" fmla="*/ 121 h 1045"/>
                <a:gd name="T34" fmla="*/ 1389 w 1975"/>
                <a:gd name="T35" fmla="*/ 237 h 1045"/>
                <a:gd name="T36" fmla="*/ 1407 w 1975"/>
                <a:gd name="T37" fmla="*/ 367 h 1045"/>
                <a:gd name="T38" fmla="*/ 1414 w 1975"/>
                <a:gd name="T39" fmla="*/ 453 h 1045"/>
                <a:gd name="T40" fmla="*/ 1435 w 1975"/>
                <a:gd name="T41" fmla="*/ 568 h 1045"/>
                <a:gd name="T42" fmla="*/ 1450 w 1975"/>
                <a:gd name="T43" fmla="*/ 647 h 1045"/>
                <a:gd name="T44" fmla="*/ 1488 w 1975"/>
                <a:gd name="T45" fmla="*/ 712 h 1045"/>
                <a:gd name="T46" fmla="*/ 1554 w 1975"/>
                <a:gd name="T47" fmla="*/ 782 h 1045"/>
                <a:gd name="T48" fmla="*/ 1669 w 1975"/>
                <a:gd name="T49" fmla="*/ 806 h 1045"/>
                <a:gd name="T50" fmla="*/ 1826 w 1975"/>
                <a:gd name="T51" fmla="*/ 810 h 1045"/>
                <a:gd name="T52" fmla="*/ 1963 w 1975"/>
                <a:gd name="T53" fmla="*/ 825 h 1045"/>
                <a:gd name="T54" fmla="*/ 1974 w 1975"/>
                <a:gd name="T55" fmla="*/ 1044 h 1045"/>
                <a:gd name="T56" fmla="*/ 0 w 1975"/>
                <a:gd name="T57" fmla="*/ 1038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5" h="1045">
                  <a:moveTo>
                    <a:pt x="0" y="1038"/>
                  </a:moveTo>
                  <a:lnTo>
                    <a:pt x="15" y="848"/>
                  </a:lnTo>
                  <a:lnTo>
                    <a:pt x="21" y="682"/>
                  </a:lnTo>
                  <a:lnTo>
                    <a:pt x="39" y="533"/>
                  </a:lnTo>
                  <a:lnTo>
                    <a:pt x="67" y="394"/>
                  </a:lnTo>
                  <a:lnTo>
                    <a:pt x="128" y="311"/>
                  </a:lnTo>
                  <a:lnTo>
                    <a:pt x="199" y="230"/>
                  </a:lnTo>
                  <a:lnTo>
                    <a:pt x="302" y="175"/>
                  </a:lnTo>
                  <a:lnTo>
                    <a:pt x="437" y="128"/>
                  </a:lnTo>
                  <a:lnTo>
                    <a:pt x="615" y="99"/>
                  </a:lnTo>
                  <a:lnTo>
                    <a:pt x="805" y="74"/>
                  </a:lnTo>
                  <a:lnTo>
                    <a:pt x="977" y="36"/>
                  </a:lnTo>
                  <a:lnTo>
                    <a:pt x="1136" y="23"/>
                  </a:lnTo>
                  <a:lnTo>
                    <a:pt x="1297" y="0"/>
                  </a:lnTo>
                  <a:lnTo>
                    <a:pt x="1346" y="40"/>
                  </a:lnTo>
                  <a:lnTo>
                    <a:pt x="1353" y="66"/>
                  </a:lnTo>
                  <a:lnTo>
                    <a:pt x="1368" y="121"/>
                  </a:lnTo>
                  <a:lnTo>
                    <a:pt x="1389" y="237"/>
                  </a:lnTo>
                  <a:lnTo>
                    <a:pt x="1407" y="367"/>
                  </a:lnTo>
                  <a:lnTo>
                    <a:pt x="1414" y="453"/>
                  </a:lnTo>
                  <a:lnTo>
                    <a:pt x="1435" y="568"/>
                  </a:lnTo>
                  <a:lnTo>
                    <a:pt x="1450" y="647"/>
                  </a:lnTo>
                  <a:lnTo>
                    <a:pt x="1488" y="712"/>
                  </a:lnTo>
                  <a:lnTo>
                    <a:pt x="1554" y="782"/>
                  </a:lnTo>
                  <a:lnTo>
                    <a:pt x="1669" y="806"/>
                  </a:lnTo>
                  <a:lnTo>
                    <a:pt x="1826" y="810"/>
                  </a:lnTo>
                  <a:lnTo>
                    <a:pt x="1963" y="825"/>
                  </a:lnTo>
                  <a:lnTo>
                    <a:pt x="1974" y="1044"/>
                  </a:lnTo>
                  <a:lnTo>
                    <a:pt x="0" y="1038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 b="1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2740025" y="4022725"/>
              <a:ext cx="0" cy="125413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3630613" y="4022725"/>
              <a:ext cx="0" cy="125413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1793875" y="4557713"/>
              <a:ext cx="87524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200" b="1"/>
                <a:t>Research</a:t>
              </a:r>
            </a:p>
            <a:p>
              <a:pPr eaLnBrk="0" hangingPunct="0"/>
              <a:r>
                <a:rPr lang="en-GB" sz="1200" b="1"/>
                <a:t>Phase</a:t>
              </a:r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2965450" y="4216400"/>
              <a:ext cx="1150956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200" b="1" dirty="0"/>
                <a:t>Development</a:t>
              </a:r>
            </a:p>
            <a:p>
              <a:pPr eaLnBrk="0" hangingPunct="0"/>
              <a:r>
                <a:rPr lang="en-GB" sz="1200" b="1" dirty="0"/>
                <a:t>Phase</a:t>
              </a:r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824538" y="5410200"/>
              <a:ext cx="2085507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200" b="1" i="1" dirty="0"/>
                <a:t>Shearson/Lehman </a:t>
              </a:r>
              <a:r>
                <a:rPr lang="en-GB" sz="1200" b="1" i="1" dirty="0" smtClean="0"/>
                <a:t>Report</a:t>
              </a:r>
              <a:endParaRPr lang="en-GB" sz="1200" b="1" i="1" dirty="0"/>
            </a:p>
            <a:p>
              <a:pPr eaLnBrk="0" hangingPunct="0"/>
              <a:r>
                <a:rPr lang="en-GB" sz="1200" b="1" i="1" dirty="0" smtClean="0"/>
                <a:t>(For illustrative purposes)</a:t>
              </a:r>
              <a:endParaRPr lang="en-GB" sz="1200" b="1" i="1" dirty="0"/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2424113" y="2593975"/>
              <a:ext cx="732573" cy="480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/>
                <a:t>File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/>
                <a:t>Patent</a:t>
              </a:r>
            </a:p>
          </p:txBody>
        </p:sp>
        <p:sp>
          <p:nvSpPr>
            <p:cNvPr id="26651" name="AutoShape 27"/>
            <p:cNvSpPr>
              <a:spLocks noChangeArrowheads="1"/>
            </p:cNvSpPr>
            <p:nvPr/>
          </p:nvSpPr>
          <p:spPr bwMode="auto">
            <a:xfrm>
              <a:off x="2652713" y="3206750"/>
              <a:ext cx="169862" cy="406400"/>
            </a:xfrm>
            <a:prstGeom prst="downArrow">
              <a:avLst>
                <a:gd name="adj1" fmla="val 50000"/>
                <a:gd name="adj2" fmla="val 119638"/>
              </a:avLst>
            </a:prstGeom>
            <a:solidFill>
              <a:schemeClr val="folHlink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1812925" y="4038600"/>
              <a:ext cx="6308725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53" name="AutoShape 29"/>
            <p:cNvSpPr>
              <a:spLocks noChangeArrowheads="1"/>
            </p:cNvSpPr>
            <p:nvPr/>
          </p:nvSpPr>
          <p:spPr bwMode="auto">
            <a:xfrm>
              <a:off x="6153150" y="1911350"/>
              <a:ext cx="168275" cy="406400"/>
            </a:xfrm>
            <a:prstGeom prst="downArrow">
              <a:avLst>
                <a:gd name="adj1" fmla="val 50000"/>
                <a:gd name="adj2" fmla="val 120766"/>
              </a:avLst>
            </a:prstGeom>
            <a:solidFill>
              <a:schemeClr val="folHlink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400" b="1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295400" y="236220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 b="1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1295400" y="495300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lg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 b="1"/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49333" y="272956"/>
            <a:ext cx="8045277" cy="9852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New Medicines </a:t>
            </a:r>
            <a:r>
              <a:rPr lang="en-GB" sz="2800" dirty="0" smtClean="0"/>
              <a:t>R&amp;D: Cash </a:t>
            </a:r>
            <a:r>
              <a:rPr lang="en-GB" sz="2800" dirty="0"/>
              <a:t>Flow</a:t>
            </a:r>
            <a:r>
              <a:rPr lang="en-GB" sz="2800" dirty="0" smtClean="0"/>
              <a:t>, intellectual </a:t>
            </a:r>
            <a:r>
              <a:rPr lang="en-GB" sz="2800" dirty="0"/>
              <a:t>property </a:t>
            </a:r>
            <a:r>
              <a:rPr lang="en-GB" sz="2800" dirty="0" smtClean="0"/>
              <a:t>&amp; patents</a:t>
            </a:r>
            <a:endParaRPr lang="en-GB" sz="2800" dirty="0"/>
          </a:p>
        </p:txBody>
      </p:sp>
      <p:sp>
        <p:nvSpPr>
          <p:cNvPr id="35" name="Content Placeholder 10"/>
          <p:cNvSpPr txBox="1">
            <a:spLocks/>
          </p:cNvSpPr>
          <p:nvPr/>
        </p:nvSpPr>
        <p:spPr>
          <a:xfrm>
            <a:off x="369147" y="1490848"/>
            <a:ext cx="3626655" cy="3439465"/>
          </a:xfrm>
          <a:prstGeom prst="rect">
            <a:avLst/>
          </a:prstGeom>
        </p:spPr>
        <p:txBody>
          <a:bodyPr/>
          <a:lstStyle>
            <a:lvl1pPr marL="131763" indent="-131763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•"/>
              <a:defRPr sz="1600" b="1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6075" indent="-174625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–"/>
              <a:defRPr sz="16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28638" indent="-168275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–"/>
              <a:defRPr sz="16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–"/>
              <a:defRPr sz="16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–"/>
              <a:defRPr sz="16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From a global perspective.   The industry has significant “sunk costs” which can only be recouped after launch – importance of uptake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1406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Even After Approval, </a:t>
            </a:r>
            <a:r>
              <a:rPr lang="en-GB" sz="2800" dirty="0" smtClean="0"/>
              <a:t>only 2 in 10 make their money back</a:t>
            </a:r>
            <a:endParaRPr lang="en-GB" sz="2800" dirty="0"/>
          </a:p>
        </p:txBody>
      </p:sp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931623" y="1880448"/>
          <a:ext cx="6943725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5220" y="5493493"/>
            <a:ext cx="755737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Note: Drug development costs represent after-tax out-of-pocket costs in 2000 dollars for drugs introduced from 1990–94.  The same analysis found that the total cost of developing a new drug was $1.3 billion in 2006.  Average R&amp;D Costs include the cost of the approved medicines as well as those that fail to reach approval.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64203" y="1589218"/>
            <a:ext cx="5759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b="1" dirty="0">
                <a:ea typeface="ＭＳ Ｐゴシック" pitchFamily="-96" charset="-128"/>
              </a:rPr>
              <a:t>Lifetime Sales Compared to Average R&amp;D Costs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31184" y="6240694"/>
            <a:ext cx="6812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Sources: J. A. Vernon, J. H.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Golec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, and J.A.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DiMasi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, "Drug development costs when financial risk is measured using the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Fama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-French three-factor model." Health Economics, (2009). ; J.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DiMasi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ea typeface="ＭＳ Ｐゴシック" pitchFamily="-96" charset="-128"/>
              </a:rPr>
              <a:t> and H. Grabowski, “The Cost of Biopharmaceutical R&amp;D: Is Biotech Different?,” Managerial and Decision Economics, 2007.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134644" y="4087660"/>
            <a:ext cx="554513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19250" y="5181600"/>
            <a:ext cx="6634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>
                <a:ea typeface="ＭＳ Ｐゴシック" pitchFamily="-96" charset="-128"/>
              </a:rPr>
              <a:t>New Rx Drugs Introduced Between 1990 and 1994, Grouped by Tenths, by Lifetime Sales  </a:t>
            </a:r>
          </a:p>
        </p:txBody>
      </p:sp>
    </p:spTree>
    <p:extLst>
      <p:ext uri="{BB962C8B-B14F-4D97-AF65-F5344CB8AC3E}">
        <p14:creationId xmlns="" xmlns:p14="http://schemas.microsoft.com/office/powerpoint/2010/main" val="42513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a success story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0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53" y="5751086"/>
            <a:ext cx="7124638" cy="447904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40-50% of the reduction in mortality due to innovative cardiovascular treatments</a:t>
            </a:r>
            <a:r>
              <a:rPr lang="en-GB" baseline="30000" dirty="0" smtClean="0"/>
              <a:t>1</a:t>
            </a:r>
            <a:endParaRPr lang="en-GB" dirty="0" smtClean="0"/>
          </a:p>
          <a:p>
            <a:r>
              <a:rPr lang="en-GB" dirty="0" smtClean="0"/>
              <a:t>The vast majority of these medicines will be off-patent by the end of 2012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61999" y="1452316"/>
          <a:ext cx="8616559" cy="466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195" y="163400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Diuretics (1958)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5794" y="2096383"/>
            <a:ext cx="131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ACE inhibitors (1981)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5803" y="1865550"/>
            <a:ext cx="124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Beta blockers (1970)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59465" y="3078541"/>
            <a:ext cx="12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New agents for diabetes (1995)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07070" y="2663042"/>
            <a:ext cx="1183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/>
              <a:t>Statins</a:t>
            </a:r>
            <a:r>
              <a:rPr lang="en-GB" sz="1200" b="1" dirty="0" smtClean="0"/>
              <a:t> (1987)</a:t>
            </a:r>
            <a:endParaRPr lang="en-GB" sz="1200" b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>
          <a:xfrm>
            <a:off x="306388" y="488515"/>
            <a:ext cx="8585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75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cardiovascular story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43375" y="646558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http://www.nice.org.uk/niceMedia/documents/CHD_Briefing_nov_04.pdf</a:t>
            </a:r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482895"/>
            <a:ext cx="8407400" cy="64800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87104" y="1542197"/>
          <a:ext cx="7478974" cy="586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These medicines have been successful around 25,000 lives per year have been saved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Access was granted and uptake has paid for their development and has funded future development of new medicines in different therapy areas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costs to the NHS have been significant, but future costs will be </a:t>
            </a:r>
            <a:r>
              <a:rPr lang="en-GB" dirty="0" smtClean="0"/>
              <a:t>much lower</a:t>
            </a:r>
            <a:r>
              <a:rPr lang="en-GB" dirty="0" smtClean="0"/>
              <a:t> </a:t>
            </a:r>
            <a:r>
              <a:rPr lang="en-GB" dirty="0" smtClean="0"/>
              <a:t>post </a:t>
            </a:r>
            <a:r>
              <a:rPr lang="en-GB" dirty="0" err="1" smtClean="0"/>
              <a:t>LoE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This was a successful model,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  <a:buNone/>
            </a:pPr>
            <a:r>
              <a:rPr lang="en-GB" dirty="0" smtClean="0"/>
              <a:t>			      .....but nothing stays the same forever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cardiovascular story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The industry is changing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0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227134"/>
            <a:ext cx="8407400" cy="648000"/>
          </a:xfrm>
        </p:spPr>
        <p:txBody>
          <a:bodyPr/>
          <a:lstStyle/>
          <a:p>
            <a:r>
              <a:rPr lang="en-GB" sz="2800" dirty="0" smtClean="0"/>
              <a:t>Shift from branded to generic prescribing</a:t>
            </a:r>
            <a:endParaRPr lang="en-GB" sz="28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27025" y="1199134"/>
          <a:ext cx="8388350" cy="501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1883391"/>
            <a:ext cx="8388350" cy="423880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Focus of research in the 90’s</a:t>
            </a:r>
          </a:p>
          <a:p>
            <a:pPr lvl="1"/>
            <a:r>
              <a:rPr lang="en-GB" dirty="0" smtClean="0"/>
              <a:t>Large population diseases</a:t>
            </a:r>
          </a:p>
          <a:p>
            <a:pPr lvl="1"/>
            <a:r>
              <a:rPr lang="en-GB" dirty="0" smtClean="0"/>
              <a:t>Cholesterol, high blood pressure, urology, respiratory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Focus of research in the 00’s</a:t>
            </a:r>
          </a:p>
          <a:p>
            <a:pPr lvl="1"/>
            <a:r>
              <a:rPr lang="en-GB" dirty="0" smtClean="0"/>
              <a:t>High unmet need specialist areas</a:t>
            </a:r>
          </a:p>
          <a:p>
            <a:pPr lvl="1"/>
            <a:r>
              <a:rPr lang="en-GB" dirty="0" smtClean="0"/>
              <a:t>Cancers (rare and more common), auto-immune disease,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Brilliantly a much greater focus on Cancer medicines, but </a:t>
            </a:r>
            <a:r>
              <a:rPr lang="en-GB" dirty="0" err="1" smtClean="0"/>
              <a:t>hypercholesterolaemia</a:t>
            </a:r>
            <a:r>
              <a:rPr lang="en-GB" dirty="0" smtClean="0"/>
              <a:t> </a:t>
            </a:r>
            <a:r>
              <a:rPr lang="en-GB" dirty="0" smtClean="0"/>
              <a:t>effects, arguably, </a:t>
            </a:r>
            <a:r>
              <a:rPr lang="en-GB" dirty="0" smtClean="0"/>
              <a:t>50% of western populations, melanoma deaths amount to 48,000 worldwide.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27543"/>
            <a:ext cx="8407400" cy="648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dirty="0" smtClean="0"/>
              <a:t>Research and development is focusing on smaller patient populations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82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Costs of new innovative cancer medicines can often be around £20-30k per year or higher.</a:t>
            </a:r>
          </a:p>
          <a:p>
            <a:r>
              <a:rPr lang="en-GB" sz="2400" dirty="0" smtClean="0"/>
              <a:t>Budget </a:t>
            </a:r>
            <a:r>
              <a:rPr lang="en-GB" sz="2400" dirty="0" smtClean="0"/>
              <a:t>impacts can be significantly smaller compared to “blockbusters” of the 90’s.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545911"/>
            <a:ext cx="7247482" cy="648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800" dirty="0" smtClean="0"/>
              <a:t>The costs of these medicines appear high on an individual patient basis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705970"/>
            <a:ext cx="8388350" cy="3263711"/>
          </a:xfrm>
        </p:spPr>
        <p:txBody>
          <a:bodyPr>
            <a:noAutofit/>
          </a:bodyPr>
          <a:lstStyle/>
          <a:p>
            <a:pPr marL="714375" lvl="4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The contribution of the pharmaceutical industry to medical advances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How the medicines market works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How the industry is changing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Cancer Medicines and it’s impact on NHS budgets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Access issues</a:t>
            </a:r>
          </a:p>
          <a:p>
            <a:pPr marL="2286000" lvl="5" indent="0">
              <a:buNone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GB" sz="9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9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  <a:p>
            <a:pPr lvl="5"/>
            <a:endParaRPr lang="en-GB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4"/>
            <a:endParaRPr lang="en-GB" sz="1400" dirty="0"/>
          </a:p>
          <a:p>
            <a:endParaRPr lang="en-GB" sz="2000" dirty="0"/>
          </a:p>
          <a:p>
            <a:pPr lvl="4"/>
            <a:endParaRPr lang="en-GB" sz="1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Rectangle 29"/>
          <p:cNvSpPr txBox="1">
            <a:spLocks noChangeArrowheads="1"/>
          </p:cNvSpPr>
          <p:nvPr/>
        </p:nvSpPr>
        <p:spPr>
          <a:xfrm>
            <a:off x="306388" y="304800"/>
            <a:ext cx="8585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75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What we’ll cover during this presentation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3232" y="607328"/>
            <a:ext cx="7772400" cy="1143000"/>
          </a:xfrm>
        </p:spPr>
        <p:txBody>
          <a:bodyPr/>
          <a:lstStyle/>
          <a:p>
            <a:r>
              <a:rPr lang="en-GB" sz="2800" dirty="0"/>
              <a:t>Factors considered in UK price setting</a:t>
            </a: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29977661"/>
              </p:ext>
            </p:extLst>
          </p:nvPr>
        </p:nvGraphicFramePr>
        <p:xfrm>
          <a:off x="-252413" y="1700213"/>
          <a:ext cx="8999538" cy="476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919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2" t="9432" r="1812" b="2779"/>
          <a:stretch/>
        </p:blipFill>
        <p:spPr bwMode="auto">
          <a:xfrm>
            <a:off x="2267211" y="1603331"/>
            <a:ext cx="6350697" cy="45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327025" y="2682729"/>
            <a:ext cx="1852504" cy="3439465"/>
          </a:xfrm>
        </p:spPr>
        <p:txBody>
          <a:bodyPr>
            <a:noAutofit/>
          </a:bodyPr>
          <a:lstStyle/>
          <a:p>
            <a:r>
              <a:rPr lang="en-GB" sz="1600" dirty="0"/>
              <a:t>Price comparison of first in class medicines.   UK price relative to European </a:t>
            </a:r>
            <a:r>
              <a:rPr lang="en-GB" sz="1600" dirty="0" smtClean="0"/>
              <a:t>comparators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2004-2007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92" y="308478"/>
            <a:ext cx="7841293" cy="11645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 smtClean="0"/>
              <a:t>UK launch prices for first in class 9% below European average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38586" y="6444817"/>
            <a:ext cx="2354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Source ABPI OFT PPRS review submission</a:t>
            </a:r>
            <a:endParaRPr lang="en-GB" sz="800" dirty="0"/>
          </a:p>
        </p:txBody>
      </p:sp>
    </p:spTree>
    <p:extLst>
      <p:ext uri="{BB962C8B-B14F-4D97-AF65-F5344CB8AC3E}">
        <p14:creationId xmlns="" xmlns:p14="http://schemas.microsoft.com/office/powerpoint/2010/main" val="392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22" y="215923"/>
            <a:ext cx="7189940" cy="6480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UK prices are among the lowest for high income countries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5810024"/>
              </p:ext>
            </p:extLst>
          </p:nvPr>
        </p:nvGraphicFramePr>
        <p:xfrm>
          <a:off x="563670" y="1378424"/>
          <a:ext cx="8091815" cy="4323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481"/>
                <a:gridCol w="695306"/>
                <a:gridCol w="841652"/>
                <a:gridCol w="871538"/>
                <a:gridCol w="841652"/>
                <a:gridCol w="871538"/>
                <a:gridCol w="865884"/>
                <a:gridCol w="802882"/>
                <a:gridCol w="802882"/>
              </a:tblGrid>
              <a:tr h="864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2000 DH </a:t>
                      </a:r>
                      <a:r>
                        <a:rPr lang="en-GB" sz="1400" dirty="0" err="1" smtClean="0">
                          <a:effectLst/>
                        </a:rPr>
                        <a:t>est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2000 Rank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2006 DH </a:t>
                      </a:r>
                      <a:r>
                        <a:rPr lang="en-GB" sz="1400" dirty="0" err="1" smtClean="0">
                          <a:effectLst/>
                        </a:rPr>
                        <a:t>est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2006 Rank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2008 DH </a:t>
                      </a:r>
                      <a:r>
                        <a:rPr lang="en-GB" sz="1400" dirty="0" err="1" smtClean="0">
                          <a:effectLst/>
                        </a:rPr>
                        <a:t>est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2008 Rank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2009 ABPI </a:t>
                      </a:r>
                      <a:r>
                        <a:rPr lang="en-GB" sz="1400" dirty="0" err="1" smtClean="0">
                          <a:effectLst/>
                        </a:rPr>
                        <a:t>est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2009 rank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Germany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Ireland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Belgium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Finland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96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Netherlands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Austria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France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117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Sweden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116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Spain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64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Italy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109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UK 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92572" y="5804992"/>
            <a:ext cx="7151427" cy="643721"/>
          </a:xfrm>
        </p:spPr>
        <p:txBody>
          <a:bodyPr>
            <a:noAutofit/>
          </a:bodyPr>
          <a:lstStyle/>
          <a:p>
            <a:r>
              <a:rPr lang="en-GB" sz="2000" dirty="0" smtClean="0"/>
              <a:t>Nevertheless the cost of cancer medicine continues to be a source of public debate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768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/>
              <a:t>Will this break the NHS budget?</a:t>
            </a:r>
            <a:endParaRPr lang="en-GB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" y="112734"/>
            <a:ext cx="8407400" cy="1164547"/>
          </a:xfrm>
        </p:spPr>
        <p:txBody>
          <a:bodyPr/>
          <a:lstStyle/>
          <a:p>
            <a:r>
              <a:rPr lang="en-GB" sz="3200" dirty="0" smtClean="0"/>
              <a:t>Estimate of growth in medicines bill to 2014</a:t>
            </a:r>
            <a:endParaRPr lang="en-GB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8" y="1412613"/>
            <a:ext cx="7903923" cy="49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09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396054"/>
            <a:ext cx="8407400" cy="648000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012"/>
            <a:ext cx="9144000" cy="61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615" y="232012"/>
            <a:ext cx="8625385" cy="624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01826" y="5718413"/>
            <a:ext cx="8936251" cy="62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762005" y="396054"/>
            <a:ext cx="381995" cy="6195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201826" y="0"/>
            <a:ext cx="720441" cy="633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9559" y="274124"/>
            <a:ext cx="8038296" cy="11645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6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cost of Cancer treatment relative to other diseases</a:t>
            </a:r>
            <a:endParaRPr kumimoji="0" lang="en-GB" sz="3200" b="0" i="0" u="none" strike="noStrike" kern="1200" cap="none" spc="-6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6241840"/>
              </p:ext>
            </p:extLst>
          </p:nvPr>
        </p:nvGraphicFramePr>
        <p:xfrm>
          <a:off x="327025" y="1628384"/>
          <a:ext cx="8388350" cy="483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190870"/>
            <a:ext cx="8407400" cy="109931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Total NHS and primary care medicines expenditure, England, 2003 - 2009</a:t>
            </a: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36463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527396"/>
            <a:ext cx="8556960" cy="648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Uptake of new medicines is slow in the UK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2" t="7254" r="1040" b="2590"/>
          <a:stretch/>
        </p:blipFill>
        <p:spPr bwMode="auto">
          <a:xfrm>
            <a:off x="150312" y="1453019"/>
            <a:ext cx="8805798" cy="487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6056" y="5461350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 of medicines bill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439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665027"/>
            <a:ext cx="8388350" cy="4197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22 assessments in the last 18 months for Cancer drugs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11 – Yes/Maybe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11 – No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Cancer Drug Fund has picked up a significant number of patients requiring non-NICE approved drugs, it is unclear what will happen post </a:t>
            </a:r>
            <a:r>
              <a:rPr lang="en-GB" sz="2000" dirty="0" smtClean="0"/>
              <a:t>2014</a:t>
            </a:r>
          </a:p>
          <a:p>
            <a:r>
              <a:rPr lang="en-GB" sz="2000" dirty="0" smtClean="0"/>
              <a:t>Or whether this will be enough to meet the original ambition.</a:t>
            </a: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614149"/>
            <a:ext cx="8407400" cy="648000"/>
          </a:xfrm>
        </p:spPr>
        <p:txBody>
          <a:bodyPr/>
          <a:lstStyle/>
          <a:p>
            <a:r>
              <a:rPr lang="en-GB" sz="3200" dirty="0" smtClean="0"/>
              <a:t>Access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24837" y="5957753"/>
            <a:ext cx="6395258" cy="3401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dirty="0" smtClean="0"/>
              <a:t>Total patent expiry opportunity for savings in </a:t>
            </a:r>
            <a:r>
              <a:rPr lang="en-GB" sz="1400" dirty="0" smtClean="0"/>
              <a:t>the region </a:t>
            </a:r>
            <a:r>
              <a:rPr lang="en-GB" sz="1400" dirty="0" smtClean="0"/>
              <a:t>of £</a:t>
            </a:r>
            <a:r>
              <a:rPr lang="en-GB" sz="1400" dirty="0" smtClean="0"/>
              <a:t>1.2MM </a:t>
            </a:r>
            <a:r>
              <a:rPr lang="en-GB" sz="1400" dirty="0" smtClean="0"/>
              <a:t>in 2011 and 2012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3" y="471116"/>
            <a:ext cx="9143999" cy="648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Key</a:t>
            </a:r>
            <a:r>
              <a:rPr lang="en-GB" sz="3600" dirty="0" smtClean="0"/>
              <a:t> patent expiries </a:t>
            </a:r>
            <a:r>
              <a:rPr lang="en-GB" sz="3600" dirty="0" smtClean="0"/>
              <a:t>in </a:t>
            </a:r>
            <a:r>
              <a:rPr lang="en-GB" sz="3600" dirty="0" smtClean="0"/>
              <a:t>2011/12</a:t>
            </a:r>
            <a:endParaRPr lang="en-GB" sz="3600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See full article from DailyFinance: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2"/>
              </a:rPr>
              <a:t>http://srph.it/eNsmU9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15030" r="8214" b="10417"/>
          <a:stretch/>
        </p:blipFill>
        <p:spPr bwMode="auto">
          <a:xfrm>
            <a:off x="531745" y="1286963"/>
            <a:ext cx="7807036" cy="466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44" y="527050"/>
            <a:ext cx="8407400" cy="6477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Innovation has transformed patients’ </a:t>
            </a:r>
            <a:br>
              <a:rPr lang="en-GB" sz="3600" dirty="0" smtClean="0"/>
            </a:br>
            <a:r>
              <a:rPr lang="en-GB" sz="3600" dirty="0" smtClean="0"/>
              <a:t>lives in many </a:t>
            </a:r>
            <a:r>
              <a:rPr lang="en-GB" sz="3200" dirty="0" smtClean="0"/>
              <a:t>disease</a:t>
            </a:r>
            <a:r>
              <a:rPr lang="en-GB" sz="3600" dirty="0" smtClean="0"/>
              <a:t> areas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884680" y="3295681"/>
            <a:ext cx="2087563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solidFill>
                  <a:schemeClr val="bg1"/>
                </a:solidFill>
              </a:rPr>
              <a:t>Ulcers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120779" y="2342916"/>
            <a:ext cx="2826033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solidFill>
                  <a:schemeClr val="bg1"/>
                </a:solidFill>
              </a:rPr>
              <a:t>Schizophrenia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3946812" y="5269209"/>
            <a:ext cx="4248150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0" dirty="0">
                <a:solidFill>
                  <a:schemeClr val="bg1"/>
                </a:solidFill>
              </a:rPr>
              <a:t>High cholesterol/CHD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4483298" y="4309194"/>
            <a:ext cx="3311525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0" dirty="0">
                <a:solidFill>
                  <a:schemeClr val="bg1"/>
                </a:solidFill>
              </a:rPr>
              <a:t>HIV/Aids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422561" y="4976822"/>
            <a:ext cx="2808287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solidFill>
                  <a:schemeClr val="bg1"/>
                </a:solidFill>
              </a:rPr>
              <a:t>Leukaemia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329860" y="3295681"/>
            <a:ext cx="3816350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Breast Cancer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49599" y="4047584"/>
            <a:ext cx="3097213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Asthma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483298" y="2342916"/>
            <a:ext cx="3097213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 smtClean="0">
                <a:solidFill>
                  <a:schemeClr val="bg1"/>
                </a:solidFill>
              </a:rPr>
              <a:t>Infectious disease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3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3" y="1300118"/>
            <a:ext cx="8809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31" name="Oval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1124744"/>
            <a:ext cx="8677597" cy="4429696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12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466" name="think-cell Slide" r:id="rId16" imgW="0" imgH="0" progId="">
              <p:embed/>
            </p:oleObj>
          </a:graphicData>
        </a:graphic>
      </p:graphicFrame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87338" y="197768"/>
            <a:ext cx="8428037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2800" dirty="0" smtClean="0"/>
              <a:t>Medicines life </a:t>
            </a:r>
            <a:r>
              <a:rPr lang="en-GB" sz="2800" dirty="0"/>
              <a:t>c</a:t>
            </a:r>
            <a:r>
              <a:rPr lang="en-GB" sz="2800" dirty="0" smtClean="0"/>
              <a:t>ycle in UK...</a:t>
            </a:r>
            <a:br>
              <a:rPr lang="en-GB" sz="2800" dirty="0" smtClean="0"/>
            </a:br>
            <a:r>
              <a:rPr lang="en-GB" sz="2800" dirty="0" smtClean="0"/>
              <a:t>delivering efficiencies but out of balance.</a:t>
            </a:r>
            <a:endParaRPr lang="en-US" sz="2800" dirty="0" smtClean="0"/>
          </a:p>
        </p:txBody>
      </p:sp>
      <p:sp>
        <p:nvSpPr>
          <p:cNvPr id="5125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5431" y="2905665"/>
            <a:ext cx="2418457" cy="8113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36000" rIns="18000" bIns="36000">
            <a:spAutoFit/>
          </a:bodyPr>
          <a:lstStyle/>
          <a:p>
            <a:pPr marL="228600" indent="-228600">
              <a:buClr>
                <a:srgbClr val="C00000"/>
              </a:buClr>
              <a:buSzPct val="120000"/>
            </a:pPr>
            <a:r>
              <a:rPr lang="en-GB" sz="1200" dirty="0" smtClean="0">
                <a:solidFill>
                  <a:schemeClr val="accent1"/>
                </a:solidFill>
              </a:rPr>
              <a:t>Cancer therapies:  Even after 5 </a:t>
            </a:r>
          </a:p>
          <a:p>
            <a:pPr marL="228600" indent="-228600">
              <a:buClr>
                <a:srgbClr val="C00000"/>
              </a:buClr>
              <a:buSzPct val="120000"/>
            </a:pPr>
            <a:r>
              <a:rPr lang="en-GB" sz="1200" dirty="0" smtClean="0">
                <a:solidFill>
                  <a:schemeClr val="accent1"/>
                </a:solidFill>
              </a:rPr>
              <a:t>years only achieved 2/3rds </a:t>
            </a:r>
          </a:p>
          <a:p>
            <a:pPr marL="228600" indent="-228600">
              <a:buClr>
                <a:srgbClr val="C00000"/>
              </a:buClr>
              <a:buSzPct val="120000"/>
            </a:pPr>
            <a:r>
              <a:rPr lang="en-GB" sz="1200" dirty="0" smtClean="0">
                <a:solidFill>
                  <a:schemeClr val="accent1"/>
                </a:solidFill>
              </a:rPr>
              <a:t>average usage in appropriate </a:t>
            </a:r>
          </a:p>
          <a:p>
            <a:pPr marL="228600" indent="-228600">
              <a:buClr>
                <a:srgbClr val="C00000"/>
              </a:buClr>
              <a:buSzPct val="120000"/>
            </a:pPr>
            <a:r>
              <a:rPr lang="en-GB" sz="1200" dirty="0" smtClean="0">
                <a:solidFill>
                  <a:schemeClr val="accent1"/>
                </a:solidFill>
              </a:rPr>
              <a:t>patients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>
            <p:custDataLst>
              <p:tags r:id="rId5"/>
            </p:custDataLst>
          </p:nvPr>
        </p:nvSpPr>
        <p:spPr>
          <a:xfrm>
            <a:off x="3563888" y="2298243"/>
            <a:ext cx="1785938" cy="626701"/>
          </a:xfrm>
          <a:prstGeom prst="rect">
            <a:avLst/>
          </a:prstGeom>
          <a:solidFill>
            <a:schemeClr val="bg1"/>
          </a:solidFill>
        </p:spPr>
        <p:txBody>
          <a:bodyPr lIns="18000" tIns="36000" rIns="18000" bIns="36000">
            <a:spAutoFit/>
          </a:bodyPr>
          <a:lstStyle/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GB" sz="1200" dirty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GB" sz="1200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3 price </a:t>
            </a:r>
            <a:r>
              <a:rPr lang="en-GB" sz="12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cuts since </a:t>
            </a:r>
            <a:r>
              <a:rPr lang="en-GB" sz="1200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2005</a:t>
            </a:r>
            <a:endParaRPr lang="en-GB" sz="1200" dirty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endParaRPr lang="en-GB" sz="1200" dirty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6"/>
            </p:custDataLst>
          </p:nvPr>
        </p:nvSpPr>
        <p:spPr>
          <a:xfrm>
            <a:off x="5879999" y="2741613"/>
            <a:ext cx="3219450" cy="996033"/>
          </a:xfrm>
          <a:prstGeom prst="rect">
            <a:avLst/>
          </a:prstGeom>
          <a:noFill/>
        </p:spPr>
        <p:txBody>
          <a:bodyPr lIns="18000" tIns="36000" rIns="18000" bIns="3600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83% generic prescribing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66% dispensed as generics</a:t>
            </a:r>
            <a:endParaRPr lang="en-GB" sz="1200" dirty="0">
              <a:solidFill>
                <a:schemeClr val="accent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Average price of generics </a:t>
            </a:r>
            <a:r>
              <a:rPr lang="en-GB" sz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amongst</a:t>
            </a:r>
            <a:br>
              <a:rPr lang="en-GB" sz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GB" sz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lowest </a:t>
            </a:r>
            <a:r>
              <a:rPr lang="en-GB" sz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in Europe</a:t>
            </a:r>
          </a:p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endParaRPr lang="en-GB" sz="1200" dirty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7"/>
            </p:custDataLst>
          </p:nvPr>
        </p:nvSpPr>
        <p:spPr>
          <a:xfrm>
            <a:off x="1145431" y="2007469"/>
            <a:ext cx="2088232" cy="903700"/>
          </a:xfrm>
          <a:prstGeom prst="rect">
            <a:avLst/>
          </a:prstGeom>
          <a:noFill/>
        </p:spPr>
        <p:txBody>
          <a:bodyPr wrap="square" lIns="18000" tIns="36000" rIns="18000" bIns="36000">
            <a:spAutoFit/>
          </a:bodyPr>
          <a:lstStyle/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UK has slow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&amp; low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use of innovative medicines</a:t>
            </a:r>
          </a:p>
        </p:txBody>
      </p:sp>
      <p:sp>
        <p:nvSpPr>
          <p:cNvPr id="36" name="Rectangle 35"/>
          <p:cNvSpPr/>
          <p:nvPr>
            <p:custDataLst>
              <p:tags r:id="rId8"/>
            </p:custDataLst>
          </p:nvPr>
        </p:nvSpPr>
        <p:spPr>
          <a:xfrm>
            <a:off x="3563888" y="1484784"/>
            <a:ext cx="1936800" cy="1180699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36000" rIns="18000" bIns="36000">
            <a:spAutoFit/>
          </a:bodyPr>
          <a:lstStyle/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UK prices are amongst the lowest in Europe</a:t>
            </a:r>
          </a:p>
        </p:txBody>
      </p:sp>
      <p:sp>
        <p:nvSpPr>
          <p:cNvPr id="40" name="Rectangle 39"/>
          <p:cNvSpPr/>
          <p:nvPr>
            <p:custDataLst>
              <p:tags r:id="rId9"/>
            </p:custDataLst>
          </p:nvPr>
        </p:nvSpPr>
        <p:spPr>
          <a:xfrm>
            <a:off x="5868144" y="1837913"/>
            <a:ext cx="1812925" cy="903700"/>
          </a:xfrm>
          <a:prstGeom prst="rect">
            <a:avLst/>
          </a:prstGeom>
          <a:noFill/>
        </p:spPr>
        <p:txBody>
          <a:bodyPr lIns="18000" tIns="36000" rIns="18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UK has very efficient use of generics</a:t>
            </a:r>
          </a:p>
        </p:txBody>
      </p:sp>
      <p:sp>
        <p:nvSpPr>
          <p:cNvPr id="47" name="Rectangle 46"/>
          <p:cNvSpPr/>
          <p:nvPr>
            <p:custDataLst>
              <p:tags r:id="rId10"/>
            </p:custDataLst>
          </p:nvPr>
        </p:nvSpPr>
        <p:spPr>
          <a:xfrm>
            <a:off x="3571875" y="4158456"/>
            <a:ext cx="1712913" cy="1180699"/>
          </a:xfrm>
          <a:prstGeom prst="rect">
            <a:avLst/>
          </a:prstGeom>
          <a:noFill/>
          <a:ln>
            <a:noFill/>
          </a:ln>
        </p:spPr>
        <p:txBody>
          <a:bodyPr lIns="18000" tIns="36000" rIns="18000" bIns="36000">
            <a:spAutoFit/>
          </a:bodyPr>
          <a:lstStyle/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Maximise value for patient, NHS &amp; Industry</a:t>
            </a:r>
          </a:p>
        </p:txBody>
      </p:sp>
      <p:sp>
        <p:nvSpPr>
          <p:cNvPr id="48" name="Rectangle 47"/>
          <p:cNvSpPr/>
          <p:nvPr>
            <p:custDataLst>
              <p:tags r:id="rId11"/>
            </p:custDataLst>
          </p:nvPr>
        </p:nvSpPr>
        <p:spPr>
          <a:xfrm>
            <a:off x="5857875" y="4429125"/>
            <a:ext cx="1712913" cy="349702"/>
          </a:xfrm>
          <a:prstGeom prst="rect">
            <a:avLst/>
          </a:prstGeom>
          <a:noFill/>
        </p:spPr>
        <p:txBody>
          <a:bodyPr lIns="18000" tIns="36000" rIns="18000" bIns="36000">
            <a:spAutoFit/>
          </a:bodyPr>
          <a:lstStyle/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Efficiency</a:t>
            </a:r>
          </a:p>
        </p:txBody>
      </p:sp>
      <p:sp>
        <p:nvSpPr>
          <p:cNvPr id="46" name="Rectangle 45"/>
          <p:cNvSpPr/>
          <p:nvPr>
            <p:custDataLst>
              <p:tags r:id="rId12"/>
            </p:custDataLst>
          </p:nvPr>
        </p:nvSpPr>
        <p:spPr>
          <a:xfrm>
            <a:off x="1428750" y="4357688"/>
            <a:ext cx="1712913" cy="626701"/>
          </a:xfrm>
          <a:prstGeom prst="rect">
            <a:avLst/>
          </a:prstGeom>
          <a:noFill/>
        </p:spPr>
        <p:txBody>
          <a:bodyPr lIns="18000" tIns="36000" rIns="18000" bIns="36000">
            <a:spAutoFit/>
          </a:bodyPr>
          <a:lstStyle/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Encourage Innovation</a:t>
            </a:r>
          </a:p>
        </p:txBody>
      </p:sp>
      <p:sp>
        <p:nvSpPr>
          <p:cNvPr id="5136" name="TextBox 36"/>
          <p:cNvSpPr txBox="1">
            <a:spLocks noChangeArrowheads="1"/>
          </p:cNvSpPr>
          <p:nvPr/>
        </p:nvSpPr>
        <p:spPr bwMode="auto">
          <a:xfrm>
            <a:off x="214313" y="5857875"/>
            <a:ext cx="8715375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</a:rPr>
              <a:t>0.9 % GDP </a:t>
            </a:r>
            <a:r>
              <a:rPr lang="en-GB" sz="2000" b="1" dirty="0">
                <a:solidFill>
                  <a:schemeClr val="bg1"/>
                </a:solidFill>
                <a:latin typeface="Calibri" pitchFamily="34" charset="0"/>
              </a:rPr>
              <a:t>is spent on medicines </a:t>
            </a:r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</a:rPr>
              <a:t>compared to EU </a:t>
            </a:r>
            <a:r>
              <a:rPr lang="en-GB" sz="2000" b="1" dirty="0">
                <a:solidFill>
                  <a:schemeClr val="bg1"/>
                </a:solidFill>
                <a:latin typeface="Calibri" pitchFamily="34" charset="0"/>
              </a:rPr>
              <a:t>average </a:t>
            </a:r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</a:rPr>
              <a:t>1.2% </a:t>
            </a:r>
            <a:endParaRPr lang="en-GB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071938" y="5572125"/>
            <a:ext cx="785812" cy="28575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00125" y="4000500"/>
            <a:ext cx="730726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Freeform 28"/>
          <p:cNvSpPr>
            <a:spLocks/>
          </p:cNvSpPr>
          <p:nvPr/>
        </p:nvSpPr>
        <p:spPr bwMode="auto">
          <a:xfrm>
            <a:off x="1616075" y="2741613"/>
            <a:ext cx="5184775" cy="1336675"/>
          </a:xfrm>
          <a:custGeom>
            <a:avLst/>
            <a:gdLst>
              <a:gd name="T0" fmla="*/ 0 w 5184559"/>
              <a:gd name="T1" fmla="*/ 1329481 h 1336090"/>
              <a:gd name="T2" fmla="*/ 959148 w 5184559"/>
              <a:gd name="T3" fmla="*/ 1329481 h 1336090"/>
              <a:gd name="T4" fmla="*/ 1447607 w 5184559"/>
              <a:gd name="T5" fmla="*/ 1258178 h 1336090"/>
              <a:gd name="T6" fmla="*/ 1918304 w 5184559"/>
              <a:gd name="T7" fmla="*/ 901669 h 1336090"/>
              <a:gd name="T8" fmla="*/ 2291300 w 5184559"/>
              <a:gd name="T9" fmla="*/ 554074 h 1336090"/>
              <a:gd name="T10" fmla="*/ 2673186 w 5184559"/>
              <a:gd name="T11" fmla="*/ 108435 h 1336090"/>
              <a:gd name="T12" fmla="*/ 3081716 w 5184559"/>
              <a:gd name="T13" fmla="*/ 1489 h 1336090"/>
              <a:gd name="T14" fmla="*/ 3392548 w 5184559"/>
              <a:gd name="T15" fmla="*/ 99524 h 1336090"/>
              <a:gd name="T16" fmla="*/ 3596816 w 5184559"/>
              <a:gd name="T17" fmla="*/ 304518 h 1336090"/>
              <a:gd name="T18" fmla="*/ 3916528 w 5184559"/>
              <a:gd name="T19" fmla="*/ 812542 h 1336090"/>
              <a:gd name="T20" fmla="*/ 4174084 w 5184559"/>
              <a:gd name="T21" fmla="*/ 1133401 h 1336090"/>
              <a:gd name="T22" fmla="*/ 4760223 w 5184559"/>
              <a:gd name="T23" fmla="*/ 1204702 h 1336090"/>
              <a:gd name="T24" fmla="*/ 5186503 w 5184559"/>
              <a:gd name="T25" fmla="*/ 1204702 h 1336090"/>
              <a:gd name="T26" fmla="*/ 5186503 w 5184559"/>
              <a:gd name="T27" fmla="*/ 1204702 h 13360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84559"/>
              <a:gd name="T43" fmla="*/ 0 h 1336090"/>
              <a:gd name="T44" fmla="*/ 5184559 w 5184559"/>
              <a:gd name="T45" fmla="*/ 1336090 h 13360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84559" h="1336090">
                <a:moveTo>
                  <a:pt x="0" y="1324253"/>
                </a:moveTo>
                <a:cubicBezTo>
                  <a:pt x="358805" y="1330171"/>
                  <a:pt x="717611" y="1336090"/>
                  <a:pt x="958788" y="1324253"/>
                </a:cubicBezTo>
                <a:cubicBezTo>
                  <a:pt x="1199965" y="1312416"/>
                  <a:pt x="1287262" y="1324252"/>
                  <a:pt x="1447060" y="1253231"/>
                </a:cubicBezTo>
                <a:cubicBezTo>
                  <a:pt x="1606858" y="1182210"/>
                  <a:pt x="1777014" y="1015014"/>
                  <a:pt x="1917577" y="898125"/>
                </a:cubicBezTo>
                <a:cubicBezTo>
                  <a:pt x="2058140" y="781236"/>
                  <a:pt x="2164672" y="683582"/>
                  <a:pt x="2290439" y="551896"/>
                </a:cubicBezTo>
                <a:cubicBezTo>
                  <a:pt x="2416206" y="420211"/>
                  <a:pt x="2540494" y="199748"/>
                  <a:pt x="2672179" y="108012"/>
                </a:cubicBezTo>
                <a:cubicBezTo>
                  <a:pt x="2803864" y="16276"/>
                  <a:pt x="2960703" y="2960"/>
                  <a:pt x="3080551" y="1480"/>
                </a:cubicBezTo>
                <a:cubicBezTo>
                  <a:pt x="3200400" y="0"/>
                  <a:pt x="3305452" y="48827"/>
                  <a:pt x="3391270" y="99134"/>
                </a:cubicBezTo>
                <a:cubicBezTo>
                  <a:pt x="3477088" y="149441"/>
                  <a:pt x="3508159" y="184952"/>
                  <a:pt x="3595456" y="303321"/>
                </a:cubicBezTo>
                <a:cubicBezTo>
                  <a:pt x="3682753" y="421690"/>
                  <a:pt x="3818877" y="671744"/>
                  <a:pt x="3915052" y="809348"/>
                </a:cubicBezTo>
                <a:cubicBezTo>
                  <a:pt x="4011227" y="946952"/>
                  <a:pt x="4031942" y="1063841"/>
                  <a:pt x="4172505" y="1128944"/>
                </a:cubicBezTo>
                <a:cubicBezTo>
                  <a:pt x="4313068" y="1194047"/>
                  <a:pt x="4589755" y="1188128"/>
                  <a:pt x="4758431" y="1199965"/>
                </a:cubicBezTo>
                <a:cubicBezTo>
                  <a:pt x="4927107" y="1211802"/>
                  <a:pt x="5184559" y="1199965"/>
                  <a:pt x="5184559" y="1199965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2" name="Rectangle 6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71938" y="6257925"/>
            <a:ext cx="4532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900" dirty="0">
                <a:latin typeface="Calibri" pitchFamily="34" charset="0"/>
              </a:rPr>
              <a:t>Source: Compendium of Health Statistics 2009 (OHE), updated Hospital prescribing data (IC) PPA and PCA data. Market Statistics IMS World Review, OECD GDP data. PPRS reports to Parliament 6th and 10</a:t>
            </a:r>
            <a:r>
              <a:rPr lang="en-GB" sz="900" baseline="30000" dirty="0">
                <a:latin typeface="Calibri" pitchFamily="34" charset="0"/>
              </a:rPr>
              <a:t>th</a:t>
            </a:r>
            <a:r>
              <a:rPr lang="en-GB" sz="900" dirty="0">
                <a:latin typeface="Calibri" pitchFamily="34" charset="0"/>
              </a:rPr>
              <a:t> IMS world review EGA National Association 2007</a:t>
            </a:r>
            <a:r>
              <a:rPr lang="en-GB" sz="900" dirty="0" smtClean="0">
                <a:latin typeface="Calibri" pitchFamily="34" charset="0"/>
              </a:rPr>
              <a:t>.  EU 15 countries.</a:t>
            </a:r>
            <a:endParaRPr lang="en-GB" sz="900" dirty="0">
              <a:latin typeface="Calibri" pitchFamily="34" charset="0"/>
            </a:endParaRPr>
          </a:p>
          <a:p>
            <a:endParaRPr lang="en-GB" sz="9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0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637731"/>
            <a:ext cx="8388350" cy="39746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dirty="0" smtClean="0"/>
              <a:t>The development of medicines is an expensive and risky business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UK </a:t>
            </a:r>
            <a:r>
              <a:rPr lang="en-GB" sz="1400" dirty="0" smtClean="0"/>
              <a:t>has the lowest prices in Europe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UK </a:t>
            </a:r>
            <a:r>
              <a:rPr lang="en-GB" sz="1400" dirty="0"/>
              <a:t>has a healthy generics </a:t>
            </a:r>
            <a:r>
              <a:rPr lang="en-GB" sz="1400" dirty="0" smtClean="0"/>
              <a:t>market, there as a result of previous drug discovery efforts</a:t>
            </a: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dirty="0" smtClean="0"/>
              <a:t>The </a:t>
            </a:r>
            <a:r>
              <a:rPr lang="en-GB" sz="1400" dirty="0" smtClean="0"/>
              <a:t>industry has invested heavily in rarer diseases with high unmet need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However </a:t>
            </a:r>
            <a:r>
              <a:rPr lang="en-GB" sz="1400" dirty="0" smtClean="0"/>
              <a:t>there is low uptake and poor access still in the UK</a:t>
            </a:r>
          </a:p>
          <a:p>
            <a:pPr>
              <a:lnSpc>
                <a:spcPct val="100000"/>
              </a:lnSpc>
            </a:pPr>
            <a:endParaRPr lang="en-GB" sz="1400" dirty="0" smtClean="0"/>
          </a:p>
          <a:p>
            <a:pPr>
              <a:lnSpc>
                <a:spcPct val="100000"/>
              </a:lnSpc>
            </a:pP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dirty="0" smtClean="0"/>
              <a:t>NHS will benefit from pending patent cliff to the tune of £3.6bn between now and 2014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dirty="0" smtClean="0"/>
              <a:t>In the UK we need to address uptake of innovative medicines to ensure there is incentive for further investment in Cancer research</a:t>
            </a:r>
          </a:p>
          <a:p>
            <a:pPr>
              <a:lnSpc>
                <a:spcPct val="100000"/>
              </a:lnSpc>
            </a:pP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79177"/>
            <a:ext cx="8407400" cy="648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639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81250" y="6246151"/>
            <a:ext cx="69947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7387A9"/>
              </a:buClr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Sources: Innovation.org, Great Moments in Innovation,  http://www.innovation.org/index.cfm/nonav/Great_Moments_in_Innovation; NIH, National Institute of Allergy and Infectious Disease, Tuberculosis (TB), Age of Optimism,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http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://www3.niaid.nih.gov/topics/tuberculosis/Research/researchFeatures/history/historical_optimism.htm.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096000" y="1998663"/>
            <a:ext cx="2895600" cy="4176712"/>
          </a:xfrm>
          <a:prstGeom prst="rect">
            <a:avLst/>
          </a:prstGeom>
          <a:solidFill>
            <a:srgbClr val="C2E8F4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6096000" y="1524000"/>
            <a:ext cx="2895600" cy="457200"/>
          </a:xfrm>
          <a:prstGeom prst="rect">
            <a:avLst/>
          </a:prstGeom>
          <a:solidFill>
            <a:srgbClr val="00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3300"/>
              </a:buClr>
              <a:buSzPct val="11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1980s </a:t>
            </a:r>
            <a:r>
              <a:rPr lang="en-US" sz="2000" b="1">
                <a:solidFill>
                  <a:schemeClr val="bg1"/>
                </a:solidFill>
                <a:ea typeface="ＭＳ Ｐゴシック" pitchFamily="1" charset="-128"/>
                <a:cs typeface="Arial" charset="0"/>
              </a:rPr>
              <a:t>–</a:t>
            </a: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 2000</a:t>
            </a:r>
            <a:endParaRPr lang="en-US" baseline="-25000">
              <a:ea typeface="ＭＳ Ｐゴシック" pitchFamily="1" charset="-128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162300" y="1998663"/>
            <a:ext cx="2890838" cy="4176712"/>
          </a:xfrm>
          <a:prstGeom prst="rect">
            <a:avLst/>
          </a:prstGeom>
          <a:solidFill>
            <a:srgbClr val="C2E8F4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162300" y="1524000"/>
            <a:ext cx="2895600" cy="457200"/>
          </a:xfrm>
          <a:prstGeom prst="rect">
            <a:avLst/>
          </a:prstGeom>
          <a:solidFill>
            <a:srgbClr val="00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3300"/>
              </a:buClr>
              <a:buSzPct val="11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1950s </a:t>
            </a:r>
            <a:r>
              <a:rPr lang="en-US" sz="2400" b="1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</a:rPr>
              <a:t>–</a:t>
            </a: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 1970s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28600" y="1998663"/>
            <a:ext cx="2895600" cy="4173537"/>
          </a:xfrm>
          <a:prstGeom prst="rect">
            <a:avLst/>
          </a:prstGeom>
          <a:solidFill>
            <a:srgbClr val="C2E8F4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28600" y="1524000"/>
            <a:ext cx="2895600" cy="457200"/>
          </a:xfrm>
          <a:prstGeom prst="rect">
            <a:avLst/>
          </a:prstGeom>
          <a:solidFill>
            <a:srgbClr val="00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3300"/>
              </a:buClr>
              <a:buSzPct val="11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1900s </a:t>
            </a:r>
            <a:r>
              <a:rPr lang="en-US" sz="2400" b="1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</a:rPr>
              <a:t>–</a:t>
            </a: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 1940s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423863" y="4094163"/>
            <a:ext cx="5138737" cy="0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495300" y="3279775"/>
            <a:ext cx="0" cy="1139825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381000" y="3975100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3479800" y="2895600"/>
            <a:ext cx="0" cy="150495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3352800" y="3962400"/>
            <a:ext cx="250825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4514850" y="4284663"/>
            <a:ext cx="0" cy="6270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400550" y="3965575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2381250" y="4124325"/>
            <a:ext cx="0" cy="795338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>
            <a:off x="2266950" y="3975100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5486400" y="4094163"/>
            <a:ext cx="3352800" cy="0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 flipV="1">
            <a:off x="7654925" y="4276725"/>
            <a:ext cx="0" cy="923925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Oval 38"/>
          <p:cNvSpPr>
            <a:spLocks noChangeArrowheads="1"/>
          </p:cNvSpPr>
          <p:nvPr/>
        </p:nvSpPr>
        <p:spPr bwMode="auto">
          <a:xfrm>
            <a:off x="7543800" y="3975100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" name="AutoShape 39"/>
          <p:cNvSpPr>
            <a:spLocks noChangeArrowheads="1"/>
          </p:cNvSpPr>
          <p:nvPr/>
        </p:nvSpPr>
        <p:spPr bwMode="auto">
          <a:xfrm>
            <a:off x="381000" y="4371975"/>
            <a:ext cx="2563813" cy="960438"/>
          </a:xfrm>
          <a:prstGeom prst="flowChartAlternateProcess">
            <a:avLst/>
          </a:prstGeom>
          <a:solidFill>
            <a:schemeClr val="bg1"/>
          </a:solidFill>
          <a:ln w="12700" algn="ctr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1930s &amp; 1940s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1932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antibiotic (sulfa drugs)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1935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Discovery of cortisone           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1938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epilepsy Rx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1948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chemotherapy Rxs</a:t>
            </a:r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3225800" y="4268788"/>
            <a:ext cx="2760663" cy="1782762"/>
          </a:xfrm>
          <a:prstGeom prst="flowChartAlternateProcess">
            <a:avLst/>
          </a:prstGeom>
          <a:solidFill>
            <a:schemeClr val="bg1"/>
          </a:solidFill>
          <a:ln w="12700" algn="ctr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533400" algn="l"/>
              </a:tabLst>
            </a:pPr>
            <a:r>
              <a:rPr lang="en-US" sz="1200" b="1">
                <a:latin typeface="Verdana" pitchFamily="34" charset="0"/>
                <a:ea typeface="ＭＳ Ｐゴシック" pitchFamily="1" charset="-128"/>
              </a:rPr>
              <a:t>1960s &amp; 1970s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pPr marL="342900" indent="-342900">
              <a:tabLst>
                <a:tab pos="533400" algn="l"/>
              </a:tabLst>
            </a:pP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1963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Measles vaccine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1967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beta blocker 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1968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anti-rejection medicines 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for organ transplants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1972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Advances in anesthesia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1977 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– First non-surgical treatment 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	   for ulcers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1978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biotech product</a:t>
            </a:r>
          </a:p>
          <a:p>
            <a:pPr marL="342900" indent="-342900">
              <a:tabLst>
                <a:tab pos="533400" algn="l"/>
              </a:tabLst>
            </a:pP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(synthetic human insulin)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6502400" y="3505200"/>
            <a:ext cx="0" cy="771525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AutoShape 42"/>
          <p:cNvSpPr>
            <a:spLocks noChangeArrowheads="1"/>
          </p:cNvSpPr>
          <p:nvPr/>
        </p:nvSpPr>
        <p:spPr bwMode="auto">
          <a:xfrm>
            <a:off x="6254750" y="4294188"/>
            <a:ext cx="2570163" cy="17827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1990s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1993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Alzheimer’s Rx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1994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New breast cancer Rx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- Polio eradicated in the </a:t>
            </a:r>
          </a:p>
          <a:p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Americas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1995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AIDS Rx advance (HAART)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1995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–</a:t>
            </a:r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97 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– Four new classes </a:t>
            </a:r>
          </a:p>
          <a:p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     of oral diabetes Rxs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1997–98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Advance in 	                 </a:t>
            </a:r>
          </a:p>
          <a:p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     Parkinson’s Therapies</a:t>
            </a:r>
          </a:p>
        </p:txBody>
      </p:sp>
      <p:sp>
        <p:nvSpPr>
          <p:cNvPr id="27" name="AutoShape 43"/>
          <p:cNvSpPr>
            <a:spLocks noChangeArrowheads="1"/>
          </p:cNvSpPr>
          <p:nvPr/>
        </p:nvSpPr>
        <p:spPr bwMode="auto">
          <a:xfrm>
            <a:off x="222250" y="2276707"/>
            <a:ext cx="2620963" cy="987504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en-US" sz="1200" b="1" dirty="0">
                <a:latin typeface="Verdana" pitchFamily="34" charset="0"/>
                <a:ea typeface="ＭＳ Ｐゴシック" pitchFamily="1" charset="-128"/>
              </a:rPr>
              <a:t>1900–1929</a:t>
            </a:r>
            <a:endParaRPr lang="en-US" sz="1400" b="1" i="1" dirty="0">
              <a:latin typeface="Verdana" pitchFamily="34" charset="0"/>
              <a:ea typeface="ＭＳ Ｐゴシック" pitchFamily="1" charset="-128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en-US" sz="1000" i="1" dirty="0" smtClean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1908</a:t>
            </a:r>
            <a:r>
              <a:rPr lang="en-US" sz="1000" i="1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	</a:t>
            </a:r>
            <a:r>
              <a:rPr lang="en-US" sz="10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– Tuberculosis vaccine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1000" i="1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1922</a:t>
            </a:r>
            <a:r>
              <a:rPr lang="en-US" sz="10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	– Insulin for diabetes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1000" i="1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1924 	– </a:t>
            </a:r>
            <a:r>
              <a:rPr lang="en-US" sz="10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Tetanus vaccine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1000" i="1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1928</a:t>
            </a:r>
            <a:r>
              <a:rPr lang="en-US" sz="10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	– Discovery of penicillin</a:t>
            </a:r>
            <a:endParaRPr lang="en-US" sz="1400" dirty="0">
              <a:solidFill>
                <a:srgbClr val="A93623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>
            <a:off x="3333750" y="2141538"/>
            <a:ext cx="2563813" cy="1290637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1950s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1950 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– Discovery of prednisone</a:t>
            </a:r>
            <a:endParaRPr lang="en-US" sz="1000" i="1">
              <a:solidFill>
                <a:srgbClr val="A93623"/>
              </a:solidFill>
              <a:latin typeface="Verdana" pitchFamily="34" charset="0"/>
              <a:ea typeface="ＭＳ Ｐゴシック" pitchFamily="1" charset="-128"/>
            </a:endParaRP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1951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Rx for depression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1953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leukemia Rx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1954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Polio vaccine</a:t>
            </a:r>
          </a:p>
          <a:p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1958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diuretic to treat high </a:t>
            </a:r>
            <a:b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</a:b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blood pressure</a:t>
            </a: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6184900" y="2122488"/>
            <a:ext cx="2708275" cy="17827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5800"/>
            <a:r>
              <a:rPr lang="en-US" sz="1200" b="1">
                <a:latin typeface="Verdana" pitchFamily="34" charset="0"/>
                <a:ea typeface="ＭＳ Ｐゴシック" pitchFamily="1" charset="-128"/>
              </a:rPr>
              <a:t>1980s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pPr defTabSz="685800"/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1981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First ACE inhibitor to treat </a:t>
            </a:r>
            <a:b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</a:b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high blood pressure</a:t>
            </a:r>
          </a:p>
          <a:p>
            <a:pPr defTabSz="685800"/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1986 – 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First monoclonal antibody                 </a:t>
            </a:r>
          </a:p>
          <a:p>
            <a:pPr defTabSz="685800"/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treatment</a:t>
            </a:r>
          </a:p>
          <a:p>
            <a:pPr defTabSz="685800"/>
            <a:r>
              <a:rPr lang="en-US" sz="1000" i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1987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– New class of depression </a:t>
            </a:r>
          </a:p>
          <a:p>
            <a:pPr defTabSz="685800"/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medicines (SSRIs)</a:t>
            </a:r>
          </a:p>
          <a:p>
            <a:pPr defTabSz="685800"/>
            <a:r>
              <a:rPr lang="en-US" sz="1000" b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</a:t>
            </a:r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– First AIDS Rx</a:t>
            </a:r>
          </a:p>
          <a:p>
            <a:pPr defTabSz="685800"/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– First statins to lower </a:t>
            </a:r>
          </a:p>
          <a:p>
            <a:pPr defTabSz="685800"/>
            <a:r>
              <a:rPr lang="en-US" sz="10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        cholesterol</a:t>
            </a:r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6391275" y="3971925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31" name="Rectangle 29"/>
          <p:cNvSpPr>
            <a:spLocks noGrp="1" noChangeArrowheads="1"/>
          </p:cNvSpPr>
          <p:nvPr>
            <p:ph type="title"/>
          </p:nvPr>
        </p:nvSpPr>
        <p:spPr>
          <a:xfrm>
            <a:off x="306388" y="304800"/>
            <a:ext cx="85852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Advances in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2" name="Oval 31"/>
          <p:cNvSpPr/>
          <p:nvPr/>
        </p:nvSpPr>
        <p:spPr>
          <a:xfrm>
            <a:off x="609600" y="2959314"/>
            <a:ext cx="1885950" cy="320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391275" y="3505200"/>
            <a:ext cx="1885950" cy="320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686175" y="5731089"/>
            <a:ext cx="1885950" cy="320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711950" y="5071955"/>
            <a:ext cx="1885950" cy="320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352800" y="2799083"/>
            <a:ext cx="1885950" cy="320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62000" y="4751494"/>
            <a:ext cx="1885950" cy="320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18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669583" y="6330288"/>
            <a:ext cx="64744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7387A9"/>
              </a:buClr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Source: Innovation.org, Great Moments in Innovation, http://www.innovation.org/index.cfm/nonav/Great_Moments_in_Innovation; FDA website, at www.fda.gov.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52400" y="1846263"/>
            <a:ext cx="8763000" cy="4402137"/>
            <a:chOff x="144" y="1163"/>
            <a:chExt cx="5272" cy="2677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4120" y="1163"/>
              <a:ext cx="1296" cy="2677"/>
            </a:xfrm>
            <a:prstGeom prst="rect">
              <a:avLst/>
            </a:prstGeom>
            <a:solidFill>
              <a:srgbClr val="C2E8F4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Verdana" pitchFamily="34" charset="0"/>
                <a:ea typeface="ＭＳ Ｐゴシック" pitchFamily="1" charset="-128"/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2794" y="1163"/>
              <a:ext cx="1296" cy="2677"/>
            </a:xfrm>
            <a:prstGeom prst="rect">
              <a:avLst/>
            </a:prstGeom>
            <a:solidFill>
              <a:srgbClr val="C2E8F4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Verdana" pitchFamily="34" charset="0"/>
                <a:ea typeface="ＭＳ Ｐゴシック" pitchFamily="1" charset="-128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1469" y="1163"/>
              <a:ext cx="1296" cy="2677"/>
            </a:xfrm>
            <a:prstGeom prst="rect">
              <a:avLst/>
            </a:prstGeom>
            <a:solidFill>
              <a:srgbClr val="C2E8F4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Verdana" pitchFamily="34" charset="0"/>
                <a:ea typeface="ＭＳ Ｐゴシック" pitchFamily="1" charset="-128"/>
              </a:endParaRPr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144" y="1163"/>
              <a:ext cx="1296" cy="2677"/>
            </a:xfrm>
            <a:prstGeom prst="rect">
              <a:avLst/>
            </a:prstGeom>
            <a:solidFill>
              <a:srgbClr val="C2E8F4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Verdana" pitchFamily="34" charset="0"/>
                <a:ea typeface="ＭＳ Ｐゴシック" pitchFamily="1" charset="-128"/>
              </a:endParaRPr>
            </a:p>
          </p:txBody>
        </p:sp>
      </p:grp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152400" y="1524000"/>
            <a:ext cx="8763000" cy="457200"/>
          </a:xfrm>
          <a:prstGeom prst="rect">
            <a:avLst/>
          </a:prstGeom>
          <a:solidFill>
            <a:srgbClr val="00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3300"/>
              </a:buClr>
              <a:buSzPct val="11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2000–2008</a:t>
            </a:r>
            <a:endParaRPr lang="en-US" baseline="-25000">
              <a:ea typeface="ＭＳ Ｐゴシック" pitchFamily="1" charset="-128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347663" y="4322763"/>
            <a:ext cx="5138737" cy="0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>
            <a:off x="419100" y="3127375"/>
            <a:ext cx="0" cy="1139825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304800" y="4213225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2654300" y="2743200"/>
            <a:ext cx="0" cy="150495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2527300" y="4210050"/>
            <a:ext cx="250825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3435350" y="4275138"/>
            <a:ext cx="0" cy="6270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2044700" y="4310063"/>
            <a:ext cx="0" cy="795337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1930400" y="4203700"/>
            <a:ext cx="228600" cy="228600"/>
          </a:xfrm>
          <a:prstGeom prst="ellipse">
            <a:avLst/>
          </a:prstGeom>
          <a:solidFill>
            <a:srgbClr val="FF99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V="1">
            <a:off x="5410200" y="4322763"/>
            <a:ext cx="3352800" cy="0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3311525" y="4210050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 flipV="1">
            <a:off x="7108825" y="4267200"/>
            <a:ext cx="0" cy="114300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Oval 42"/>
          <p:cNvSpPr>
            <a:spLocks noChangeArrowheads="1"/>
          </p:cNvSpPr>
          <p:nvPr/>
        </p:nvSpPr>
        <p:spPr bwMode="auto">
          <a:xfrm>
            <a:off x="6997700" y="4203700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 flipV="1">
            <a:off x="4229100" y="3495675"/>
            <a:ext cx="0" cy="771525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>
            <a:off x="196850" y="3000375"/>
            <a:ext cx="2400300" cy="103981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2000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mAb-targeted chemotherapy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class for macular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degeneration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HIV medicine approved for </a:t>
            </a:r>
            <a:b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</a:br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children as young as 6 months</a:t>
            </a:r>
            <a:r>
              <a:rPr lang="en-US" sz="1000">
                <a:latin typeface="Verdana" pitchFamily="34" charset="0"/>
                <a:ea typeface="ＭＳ Ｐゴシック" pitchFamily="1" charset="-128"/>
              </a:rPr>
              <a:t>       </a:t>
            </a:r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207963" y="4610100"/>
            <a:ext cx="2024062" cy="1335088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2001</a:t>
            </a:r>
            <a:endParaRPr lang="en-US" sz="1400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molecular targeted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cancer Rx for leukemia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major advance in the 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treatment of blood  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poisoning in 20 years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Advance in treatment of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hepatitis C</a:t>
            </a: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844550" y="2016125"/>
            <a:ext cx="3359150" cy="8937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 dirty="0">
                <a:latin typeface="Verdana" pitchFamily="34" charset="0"/>
                <a:ea typeface="ＭＳ Ｐゴシック" pitchFamily="1" charset="-128"/>
              </a:rPr>
              <a:t>2002</a:t>
            </a:r>
            <a:endParaRPr lang="en-US" sz="1000" b="1" dirty="0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classes of blood pressure and cholesterol </a:t>
            </a:r>
            <a:r>
              <a:rPr lang="en-US" sz="900" dirty="0" err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Rxs</a:t>
            </a:r>
            <a:endParaRPr lang="en-US" sz="900" dirty="0">
              <a:solidFill>
                <a:srgbClr val="A93623"/>
              </a:solidFill>
              <a:latin typeface="Verdana" pitchFamily="34" charset="0"/>
              <a:ea typeface="ＭＳ Ｐゴシック" pitchFamily="1" charset="-128"/>
            </a:endParaRP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</a:t>
            </a:r>
            <a:r>
              <a:rPr lang="en-US" sz="900" dirty="0" err="1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mAb</a:t>
            </a:r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Rx for rheumatoid arthritis</a:t>
            </a: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class for attention deficit/hyperactivity </a:t>
            </a: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disorder</a:t>
            </a:r>
            <a:endParaRPr lang="en-US" sz="1000" dirty="0">
              <a:solidFill>
                <a:srgbClr val="A93623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auto">
          <a:xfrm>
            <a:off x="3046413" y="3000375"/>
            <a:ext cx="3032125" cy="103981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2004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Rx for most common form of lung cancer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mAb treatment for colorectal cancer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class of treatment for depression</a:t>
            </a:r>
          </a:p>
          <a:p>
            <a:pPr>
              <a:buFontTx/>
              <a:buChar char="•"/>
            </a:pPr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First mAb treatment for multiple sclerosis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anti-angiogenic medicine for cancer</a:t>
            </a:r>
            <a:r>
              <a:rPr lang="en-US" sz="900">
                <a:solidFill>
                  <a:srgbClr val="CC3300"/>
                </a:solidFill>
                <a:latin typeface="Verdana" pitchFamily="34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auto">
          <a:xfrm>
            <a:off x="2447925" y="4598988"/>
            <a:ext cx="2206625" cy="11858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 dirty="0">
                <a:latin typeface="Verdana" pitchFamily="34" charset="0"/>
                <a:ea typeface="ＭＳ Ｐゴシック" pitchFamily="1" charset="-128"/>
              </a:rPr>
              <a:t>2003</a:t>
            </a:r>
            <a:endParaRPr lang="en-US" sz="1600" b="1" dirty="0">
              <a:latin typeface="Verdana" pitchFamily="34" charset="0"/>
              <a:ea typeface="ＭＳ Ｐゴシック" pitchFamily="1" charset="-128"/>
            </a:endParaRPr>
          </a:p>
          <a:p>
            <a:pPr>
              <a:buFontTx/>
              <a:buChar char="•"/>
            </a:pPr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First Rx for severe Alzheimer’s</a:t>
            </a: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Human genome mapped</a:t>
            </a: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class of HIV treatment –   </a:t>
            </a: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fusion inhibitors</a:t>
            </a:r>
          </a:p>
          <a:p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biotechnology treatment </a:t>
            </a:r>
            <a:b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</a:br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for asthma</a:t>
            </a:r>
            <a:endParaRPr lang="en-US" sz="1200" dirty="0">
              <a:solidFill>
                <a:srgbClr val="A93623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4956175" y="4241800"/>
            <a:ext cx="0" cy="627063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Oval 50"/>
          <p:cNvSpPr>
            <a:spLocks noChangeArrowheads="1"/>
          </p:cNvSpPr>
          <p:nvPr/>
        </p:nvSpPr>
        <p:spPr bwMode="auto">
          <a:xfrm>
            <a:off x="4848225" y="4205288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4784725" y="4589463"/>
            <a:ext cx="1762125" cy="118586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4300" indent="-114300"/>
            <a:r>
              <a:rPr lang="en-US" sz="1200" b="1">
                <a:latin typeface="Verdana" pitchFamily="34" charset="0"/>
                <a:ea typeface="ＭＳ Ｐゴシック" pitchFamily="1" charset="-128"/>
              </a:rPr>
              <a:t>2005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pPr marL="114300" indent="-114300"/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new kidney cancer Rx in over a decade</a:t>
            </a:r>
          </a:p>
          <a:p>
            <a:pPr marL="114300" indent="-114300"/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Advance in insomnia therapy</a:t>
            </a:r>
          </a:p>
          <a:p>
            <a:pPr marL="114300" indent="-114300"/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Three new therapies for diabetes</a:t>
            </a:r>
            <a:endParaRPr lang="en-US" sz="1200" i="1">
              <a:solidFill>
                <a:srgbClr val="A93623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auto">
          <a:xfrm>
            <a:off x="6716713" y="4650423"/>
            <a:ext cx="2066925" cy="1225868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4300" indent="-114300">
              <a:tabLst>
                <a:tab pos="533400" algn="l"/>
              </a:tabLst>
            </a:pPr>
            <a:r>
              <a:rPr lang="en-US" sz="1200" b="1" dirty="0">
                <a:latin typeface="Verdana" pitchFamily="34" charset="0"/>
                <a:ea typeface="ＭＳ Ｐゴシック" pitchFamily="1" charset="-128"/>
              </a:rPr>
              <a:t>2007</a:t>
            </a:r>
          </a:p>
          <a:p>
            <a:pPr marL="114300" indent="-114300">
              <a:tabLst>
                <a:tab pos="533400" algn="l"/>
              </a:tabLst>
            </a:pPr>
            <a:r>
              <a:rPr lang="en-US" sz="900" dirty="0" smtClean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</a:t>
            </a:r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New class to treat high blood pressure</a:t>
            </a:r>
          </a:p>
          <a:p>
            <a:pPr marL="114300" indent="-114300">
              <a:tabLst>
                <a:tab pos="533400" algn="l"/>
              </a:tabLst>
            </a:pPr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treatment for fibromyalgia</a:t>
            </a:r>
          </a:p>
          <a:p>
            <a:pPr marL="114300" indent="-114300">
              <a:tabLst>
                <a:tab pos="533400" algn="l"/>
              </a:tabLst>
            </a:pPr>
            <a:r>
              <a:rPr lang="en-US" sz="900" dirty="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Two new first-in-class HIV drugs</a:t>
            </a:r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6375400" y="2857500"/>
            <a:ext cx="0" cy="150495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6248400" y="4200525"/>
            <a:ext cx="250825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35" name="AutoShape 55"/>
          <p:cNvSpPr>
            <a:spLocks noChangeArrowheads="1"/>
          </p:cNvSpPr>
          <p:nvPr/>
        </p:nvSpPr>
        <p:spPr bwMode="auto">
          <a:xfrm>
            <a:off x="6243638" y="2247900"/>
            <a:ext cx="2470150" cy="118586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1" charset="-128"/>
              </a:rPr>
              <a:t>2006</a:t>
            </a:r>
            <a:endParaRPr lang="en-US" sz="1600" b="1">
              <a:latin typeface="Verdana" pitchFamily="34" charset="0"/>
              <a:ea typeface="ＭＳ Ｐゴシック" pitchFamily="1" charset="-128"/>
            </a:endParaRP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medicine approved for chronic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chest pain in 20 years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vaccine for the prevention 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   of cervical cancer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New option for a rare leukemia</a:t>
            </a:r>
          </a:p>
          <a:p>
            <a:r>
              <a:rPr lang="en-US" sz="900">
                <a:solidFill>
                  <a:srgbClr val="A93623"/>
                </a:solidFill>
                <a:latin typeface="Verdana" pitchFamily="34" charset="0"/>
                <a:ea typeface="ＭＳ Ｐゴシック" pitchFamily="1" charset="-128"/>
              </a:rPr>
              <a:t>• First once-a-day HIV medicine</a:t>
            </a: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152400" y="6019800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7387A9"/>
              </a:buClr>
            </a:pPr>
            <a:r>
              <a:rPr lang="en-US" sz="90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* mAb = monoclonal antibody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114800" y="4213225"/>
            <a:ext cx="228600" cy="22860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>
          <a:xfrm>
            <a:off x="306388" y="304800"/>
            <a:ext cx="8585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75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Selected Advances Since 2000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68350" y="2247900"/>
            <a:ext cx="26670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69554" y="3242691"/>
            <a:ext cx="1885950" cy="606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13275" y="4773255"/>
            <a:ext cx="1885950" cy="4549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243637" y="2682399"/>
            <a:ext cx="2149735" cy="4549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4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67784" y="1981076"/>
            <a:ext cx="3719015" cy="402621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b="0" dirty="0" smtClean="0"/>
              <a:t>The pharmaceutical sector continues to generate an ever-widening trade surplus</a:t>
            </a:r>
            <a:r>
              <a:rPr lang="en-GB" sz="2000" b="0" baseline="30000" dirty="0" smtClean="0"/>
              <a:t>1 </a:t>
            </a:r>
            <a:r>
              <a:rPr lang="en-GB" sz="2000" b="0" dirty="0" smtClean="0"/>
              <a:t>and now makes a greater contribution to the UK economy than any other sector of industry in the UK</a:t>
            </a:r>
            <a:endParaRPr lang="en-GB" sz="2000" b="0" baseline="30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Generating a positive trade balance</a:t>
            </a:r>
            <a:endParaRPr lang="en-GB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076"/>
            <a:ext cx="4834880" cy="38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3791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Innovation in healthcare is costly and time-consuming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0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098373"/>
            <a:ext cx="8128815" cy="473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450373"/>
            <a:ext cx="6810754" cy="648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800" dirty="0" smtClean="0"/>
              <a:t>Drug development is long, costly and unpredictable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20" t="13585" r="5704" b="7683"/>
          <a:stretch>
            <a:fillRect/>
          </a:stretch>
        </p:blipFill>
        <p:spPr bwMode="auto">
          <a:xfrm>
            <a:off x="204718" y="821502"/>
            <a:ext cx="5936776" cy="47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4" y="1787857"/>
            <a:ext cx="2764951" cy="343946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Attrition rates for Cancer are higher than any other disease area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This has been particularly evident in phase III failures in recent years.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58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lPoGkIdEmvUIJ6M1gv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RdE5E6.EmkatAeEDKe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TwMx6PEkiu0IllWJf3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pPahIKIkeJMPssNEkR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AEo10DokujTjGHnGPv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jpr21mHU28NU1I__pp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Ui15QibECxz6Xn6Ogu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ixRh6Ev0eRfte2FoVT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sSVTvlUUiNM_Go9gM6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824ufqSEOboeRMzVNp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AUo9CVN06pUopcuCn_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K9ySuKNkOihO2UvikMa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12715</TotalTime>
  <Words>2061</Words>
  <Application>Microsoft Office PowerPoint</Application>
  <PresentationFormat>On-screen Show (4:3)</PresentationFormat>
  <Paragraphs>456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Concourse</vt:lpstr>
      <vt:lpstr>think-cell Slide</vt:lpstr>
      <vt:lpstr> A perspective from Industry</vt:lpstr>
      <vt:lpstr> </vt:lpstr>
      <vt:lpstr>Innovation has transformed patients’  lives in many disease areas</vt:lpstr>
      <vt:lpstr>Selected Advances in the 20th Century</vt:lpstr>
      <vt:lpstr>Slide 5</vt:lpstr>
      <vt:lpstr>Generating a positive trade balance</vt:lpstr>
      <vt:lpstr>Innovation in healthcare is costly and time-consuming</vt:lpstr>
      <vt:lpstr>Drug development is long, costly and unpredictable</vt:lpstr>
      <vt:lpstr>Slide 9</vt:lpstr>
      <vt:lpstr>New Medicines R&amp;D: Cash Flow, intellectual property &amp; patents</vt:lpstr>
      <vt:lpstr>Even After Approval, only 2 in 10 make their money back</vt:lpstr>
      <vt:lpstr>An example of a success story</vt:lpstr>
      <vt:lpstr>Slide 13</vt:lpstr>
      <vt:lpstr>Slide 14</vt:lpstr>
      <vt:lpstr>The cardiovascular story</vt:lpstr>
      <vt:lpstr>The industry is changing</vt:lpstr>
      <vt:lpstr>Shift from branded to generic prescribing</vt:lpstr>
      <vt:lpstr>Research and development is focusing on smaller patient populations</vt:lpstr>
      <vt:lpstr>The costs of these medicines appear high on an individual patient basis</vt:lpstr>
      <vt:lpstr>Factors considered in UK price setting</vt:lpstr>
      <vt:lpstr>UK launch prices for first in class 9% below European average</vt:lpstr>
      <vt:lpstr>UK prices are among the lowest for high income countries</vt:lpstr>
      <vt:lpstr>Will this break the NHS budget?</vt:lpstr>
      <vt:lpstr>Estimate of growth in medicines bill to 2014</vt:lpstr>
      <vt:lpstr>Slide 25</vt:lpstr>
      <vt:lpstr>Total NHS and primary care medicines expenditure, England, 2003 - 2009 </vt:lpstr>
      <vt:lpstr>Uptake of new medicines is slow in the UK</vt:lpstr>
      <vt:lpstr>Access</vt:lpstr>
      <vt:lpstr>Key patent expiries in 2011/12</vt:lpstr>
      <vt:lpstr>Medicines life cycle in UK... delivering efficiencies but out of balance.</vt:lpstr>
      <vt:lpstr>Summary</vt:lpstr>
    </vt:vector>
  </TitlesOfParts>
  <Company>ABPI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and accent word</dc:title>
  <dc:creator>lbaillie</dc:creator>
  <cp:lastModifiedBy>Robert Day</cp:lastModifiedBy>
  <cp:revision>24</cp:revision>
  <dcterms:created xsi:type="dcterms:W3CDTF">2011-09-08T07:59:27Z</dcterms:created>
  <dcterms:modified xsi:type="dcterms:W3CDTF">2012-02-23T13:16:19Z</dcterms:modified>
</cp:coreProperties>
</file>